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7" r:id="rId2"/>
    <p:sldId id="267" r:id="rId3"/>
    <p:sldId id="269" r:id="rId4"/>
    <p:sldId id="301" r:id="rId5"/>
    <p:sldId id="334" r:id="rId6"/>
    <p:sldId id="302" r:id="rId7"/>
    <p:sldId id="335" r:id="rId8"/>
    <p:sldId id="304" r:id="rId9"/>
    <p:sldId id="303" r:id="rId10"/>
    <p:sldId id="305" r:id="rId11"/>
    <p:sldId id="306" r:id="rId12"/>
    <p:sldId id="312" r:id="rId13"/>
    <p:sldId id="317" r:id="rId14"/>
    <p:sldId id="307" r:id="rId15"/>
    <p:sldId id="308" r:id="rId16"/>
    <p:sldId id="309" r:id="rId17"/>
    <p:sldId id="310" r:id="rId18"/>
    <p:sldId id="313" r:id="rId19"/>
    <p:sldId id="336" r:id="rId20"/>
    <p:sldId id="337" r:id="rId21"/>
    <p:sldId id="339" r:id="rId22"/>
    <p:sldId id="340" r:id="rId23"/>
    <p:sldId id="341" r:id="rId24"/>
    <p:sldId id="288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42" r:id="rId35"/>
    <p:sldId id="329" r:id="rId36"/>
    <p:sldId id="343" r:id="rId37"/>
    <p:sldId id="344" r:id="rId38"/>
    <p:sldId id="345" r:id="rId39"/>
    <p:sldId id="346" r:id="rId40"/>
    <p:sldId id="266" r:id="rId41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29" autoAdjust="0"/>
  </p:normalViewPr>
  <p:slideViewPr>
    <p:cSldViewPr>
      <p:cViewPr>
        <p:scale>
          <a:sx n="90" d="100"/>
          <a:sy n="90" d="100"/>
        </p:scale>
        <p:origin x="-226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7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67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093296"/>
            <a:ext cx="18049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ria.vlad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slezakova.katerina@vlada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ia.vlada.cz/kontakty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49512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PŘEDSTAVENÍ </a:t>
            </a:r>
            <a:b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DOPADŮ REGULACE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Mgr. Kateřina Slezáková</a:t>
            </a:r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ř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editelka </a:t>
            </a:r>
            <a:r>
              <a:rPr lang="cs-CZ" sz="2400" dirty="0" smtClean="0">
                <a:solidFill>
                  <a:schemeClr val="tx1"/>
                </a:solidFill>
              </a:rPr>
              <a:t>Odboru hodnocení dopadů regulace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200" dirty="0"/>
              <a:t>Závěrečná zpráva z hodnocení dopadů regulace se </a:t>
            </a:r>
            <a:r>
              <a:rPr lang="cs-CZ" sz="3200" dirty="0" smtClean="0"/>
              <a:t>zpracovává </a:t>
            </a:r>
            <a:r>
              <a:rPr lang="cs-CZ" sz="3200" dirty="0"/>
              <a:t>pokud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058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>
              <a:buNone/>
            </a:pPr>
            <a:endParaRPr lang="cs-CZ" sz="1000" b="1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/>
              <a:t>v</a:t>
            </a:r>
            <a:r>
              <a:rPr lang="cs-CZ" sz="2800" dirty="0" smtClean="0"/>
              <a:t> přehledu dopadů jsou identifikovány vznikající nové a rozsáhlé dopady </a:t>
            </a:r>
            <a:br>
              <a:rPr lang="cs-CZ" sz="2800" dirty="0" smtClean="0"/>
            </a:br>
            <a:r>
              <a:rPr lang="cs-CZ" sz="2800" dirty="0" smtClean="0"/>
              <a:t>v oblastech:</a:t>
            </a:r>
          </a:p>
          <a:p>
            <a:pPr marL="457200" lvl="1" indent="0">
              <a:buNone/>
            </a:pPr>
            <a:r>
              <a:rPr lang="cs-CZ" sz="2400" dirty="0"/>
              <a:t>veřejných rozpočtů, administrativní zátěže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pro </a:t>
            </a:r>
            <a:r>
              <a:rPr lang="cs-CZ" sz="2400" dirty="0"/>
              <a:t>orgány veřejné správy, </a:t>
            </a:r>
            <a:r>
              <a:rPr lang="cs-CZ" sz="2400" dirty="0" smtClean="0"/>
              <a:t>nákladů plynoucích </a:t>
            </a:r>
            <a:br>
              <a:rPr lang="cs-CZ" sz="2400" dirty="0" smtClean="0"/>
            </a:br>
            <a:r>
              <a:rPr lang="cs-CZ" sz="2400" dirty="0" smtClean="0"/>
              <a:t>z </a:t>
            </a:r>
            <a:r>
              <a:rPr lang="cs-CZ" sz="2400" dirty="0"/>
              <a:t>regulace pro podnikatele a občany, </a:t>
            </a:r>
            <a:r>
              <a:rPr lang="cs-CZ" sz="2400" dirty="0" smtClean="0"/>
              <a:t>konkurenceschopnosti, ekonomických </a:t>
            </a:r>
            <a:r>
              <a:rPr lang="cs-CZ" sz="2400" dirty="0"/>
              <a:t>a </a:t>
            </a:r>
            <a:r>
              <a:rPr lang="cs-CZ" sz="2400" dirty="0" smtClean="0"/>
              <a:t>právních vztahů jak mezi orgány veřejné správy, tak i soukromými subjekty</a:t>
            </a:r>
            <a:endParaRPr lang="cs-CZ" sz="2400" dirty="0"/>
          </a:p>
          <a:p>
            <a:pPr lvl="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442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Závěrečná zpráva z hodnocení dopadů regulace se zpracovává pokud: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 smtClean="0"/>
              <a:t>stanoví </a:t>
            </a:r>
            <a:r>
              <a:rPr lang="cs-CZ" sz="2800" dirty="0"/>
              <a:t>tak Plán legislativních prací vlády a Plán přípravy vyhlášek,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1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/>
              <a:t>návrh právního předpisů je předkládán mimo uvedené </a:t>
            </a:r>
            <a:r>
              <a:rPr lang="cs-CZ" sz="2800" dirty="0" smtClean="0"/>
              <a:t>plány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1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/>
              <a:t>u věcných záměrů zákona vždy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74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Struktura závěrečné zprávy </a:t>
            </a:r>
            <a:br>
              <a:rPr lang="cs-CZ" sz="3200" dirty="0" smtClean="0"/>
            </a:br>
            <a:r>
              <a:rPr lang="cs-CZ" sz="3200" dirty="0" smtClean="0"/>
              <a:t>z hodnocení dopadů regulace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Důvod předložení a cíle, definice problému, popis existujícího právního stavu v dané oblasti, identifikace dotčených subjektů, popis cílového stavu a zhodnocení rizika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Návrh variant řešení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Vyhodnocení nákladů a přínosů (identifikace a vyhodnocení nákladů a přínosů variant)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Stanovení pořadí variant a výběr nejvhodnějšího řešení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Implementace doporučené varianty a vynucování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Přezkum účinnosti regulace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Konzultace a zdroje dat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Shrnutí závěrečné zprávy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Pozn.: Zahrnuje rovněž zhodnocení všech relevantních dopadů (včetně specifických).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6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Požadavky na závěrečnou zprávu </a:t>
            </a:r>
            <a:br>
              <a:rPr lang="cs-CZ" sz="3200" dirty="0" smtClean="0"/>
            </a:br>
            <a:r>
              <a:rPr lang="cs-CZ" sz="3200" dirty="0" smtClean="0"/>
              <a:t>z hodnocení dopadů regulace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jasná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výstižná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</a:t>
            </a:r>
            <a:r>
              <a:rPr lang="cs-CZ" sz="2800" dirty="0" smtClean="0"/>
              <a:t>rozumitelná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stručná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6727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Závěrečná zpráva </a:t>
            </a:r>
            <a:r>
              <a:rPr lang="cs-CZ" sz="2800" dirty="0" smtClean="0"/>
              <a:t>z </a:t>
            </a:r>
            <a:r>
              <a:rPr lang="cs-CZ" sz="2800" dirty="0"/>
              <a:t>hodnocení dopadů regulace se </a:t>
            </a:r>
            <a:r>
              <a:rPr lang="cs-CZ" sz="2800" dirty="0" smtClean="0"/>
              <a:t>nezpracovává: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u </a:t>
            </a:r>
            <a:r>
              <a:rPr lang="cs-CZ" sz="2000" dirty="0"/>
              <a:t>návrhu novely ústavního zákona č. 1/1993 Sb., Ústava České republiky </a:t>
            </a:r>
            <a:r>
              <a:rPr lang="cs-CZ" sz="2000" dirty="0" smtClean="0"/>
              <a:t>a </a:t>
            </a:r>
            <a:r>
              <a:rPr lang="cs-CZ" sz="2000" dirty="0"/>
              <a:t>ostatních ústavních zákonů,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u </a:t>
            </a:r>
            <a:r>
              <a:rPr lang="cs-CZ" sz="2000" dirty="0"/>
              <a:t>návrhů zákona o státním rozpočtu a státního závěrečného účtu,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ve </a:t>
            </a:r>
            <a:r>
              <a:rPr lang="cs-CZ" sz="2000" dirty="0"/>
              <a:t>zvláštních případech </a:t>
            </a:r>
            <a:r>
              <a:rPr lang="cs-CZ" sz="2000" dirty="0" smtClean="0"/>
              <a:t>(stav legislativní nouze, stav ohrožení státu nebo válečný stav, neodkladné přijetí zákona vyplývající z rozhodnutí Rady bezpečnosti OSN o akcích k zajištění mezinárodního míru a bezpečnosti, zákonné opatření Senátu), RIA </a:t>
            </a:r>
            <a:r>
              <a:rPr lang="cs-CZ" sz="2000" dirty="0"/>
              <a:t>se vynechá též u souvisejících podzákonných právních předpisů, 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v </a:t>
            </a:r>
            <a:r>
              <a:rPr lang="cs-CZ" sz="2000" dirty="0"/>
              <a:t>případech krizových </a:t>
            </a:r>
            <a:r>
              <a:rPr lang="cs-CZ" sz="2000" dirty="0" smtClean="0"/>
              <a:t>situací, </a:t>
            </a: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pokud </a:t>
            </a:r>
            <a:r>
              <a:rPr lang="cs-CZ" sz="2000" dirty="0"/>
              <a:t>tak stanoví vláda v rámci Plánu legislativních prací vlády na příslušný kalendářní rok nebo jiným způsobem, </a:t>
            </a:r>
          </a:p>
        </p:txBody>
      </p:sp>
    </p:spTree>
    <p:extLst>
      <p:ext uri="{BB962C8B-B14F-4D97-AF65-F5344CB8AC3E}">
        <p14:creationId xmlns:p14="http://schemas.microsoft.com/office/powerpoint/2010/main" val="3334750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Závěrečná zpráva z hodnocení dopadů regulace se nezpracovává: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</a:t>
            </a:r>
            <a:r>
              <a:rPr lang="cs-CZ" dirty="0" smtClean="0"/>
              <a:t>e-li udělena výjimka předsedou Legislativní rady vlády.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Upozornění: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Je-li návrh právního předpisu předkládám mimo Plán legislativních prací vlády a Plán přípravy vyhlášek, je nutné žádat o výjimku </a:t>
            </a:r>
            <a:br>
              <a:rPr lang="cs-CZ" dirty="0" smtClean="0"/>
            </a:br>
            <a:r>
              <a:rPr lang="cs-CZ" dirty="0" smtClean="0"/>
              <a:t>i v případech: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parametrických změn,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návrhu těch prováděcích právních předpisů, u nichž je hodnocení dopadů zmocňovacích ustanovení obsaženo již v </a:t>
            </a:r>
            <a:r>
              <a:rPr lang="cs-CZ" dirty="0" smtClean="0"/>
              <a:t>závěrečné zprávě RIA </a:t>
            </a:r>
            <a:r>
              <a:rPr lang="cs-CZ" dirty="0"/>
              <a:t>k návrhu zákona, a současně nejsou v návrhu identifikovány nové dopady a návrh prováděcího právního předpisu není zpracován nad rámec provedené </a:t>
            </a:r>
            <a:r>
              <a:rPr lang="cs-CZ" dirty="0" smtClean="0"/>
              <a:t>závěrečné zprávy RIA </a:t>
            </a:r>
            <a:r>
              <a:rPr lang="cs-CZ" dirty="0"/>
              <a:t>k návrhu </a:t>
            </a:r>
            <a:r>
              <a:rPr lang="cs-CZ" dirty="0" smtClean="0"/>
              <a:t>zákona,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návrhu </a:t>
            </a:r>
            <a:r>
              <a:rPr lang="cs-CZ" dirty="0"/>
              <a:t>implementačního předpisu, kde není dána možnost diskrece a současně návrh implementačního předpisu nejde nad rámec požadavků práva </a:t>
            </a:r>
            <a:r>
              <a:rPr lang="cs-CZ" dirty="0" smtClean="0"/>
              <a:t>EU.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603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Rozsah hodnocení dopadů regulace </a:t>
            </a:r>
            <a:br>
              <a:rPr lang="cs-CZ" sz="3200" dirty="0" smtClean="0"/>
            </a:br>
            <a:r>
              <a:rPr lang="cs-CZ" sz="3200" dirty="0" smtClean="0"/>
              <a:t>v důvodové zprávě/odůvodnění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800" dirty="0" smtClean="0"/>
              <a:t>Pokud </a:t>
            </a:r>
            <a:r>
              <a:rPr lang="cs-CZ" sz="2800" b="1" dirty="0" smtClean="0"/>
              <a:t>se nezpracovává závěrečná zpráva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z hodnocení dopadů regulace, stanoví Legislativní pravidla vlády </a:t>
            </a:r>
            <a:r>
              <a:rPr lang="cs-CZ" sz="2800" b="1" dirty="0" smtClean="0"/>
              <a:t>minimální požadavky</a:t>
            </a:r>
            <a:r>
              <a:rPr lang="cs-CZ" sz="2800" dirty="0" smtClean="0"/>
              <a:t> </a:t>
            </a:r>
            <a:r>
              <a:rPr lang="cs-CZ" sz="2800" b="1" dirty="0" smtClean="0"/>
              <a:t>na rozsah hodnocení dopadů regulace </a:t>
            </a:r>
            <a:r>
              <a:rPr lang="cs-CZ" sz="2800" dirty="0" smtClean="0"/>
              <a:t>následně: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392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zhodnocení platného právního stavu, odůvodnění hlavních principů, vysvětlení nezbytnosti</a:t>
            </a:r>
          </a:p>
          <a:p>
            <a:r>
              <a:rPr lang="cs-CZ" dirty="0" smtClean="0"/>
              <a:t>předpokládaný hospodářský a finanční dopad na státní rozpočet</a:t>
            </a:r>
            <a:r>
              <a:rPr lang="cs-CZ" dirty="0"/>
              <a:t>, ostatní veřejné rozpočty, na podnikatelské prostředí České </a:t>
            </a:r>
            <a:r>
              <a:rPr lang="cs-CZ" dirty="0" smtClean="0"/>
              <a:t>republiky, sociální </a:t>
            </a:r>
            <a:r>
              <a:rPr lang="cs-CZ" dirty="0"/>
              <a:t>dopady, včetně dopadů na rodiny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dopadů na specifické </a:t>
            </a:r>
            <a:r>
              <a:rPr lang="cs-CZ" dirty="0" smtClean="0"/>
              <a:t>skupiny obyvatel</a:t>
            </a:r>
            <a:r>
              <a:rPr lang="cs-CZ" dirty="0"/>
              <a:t>, zejména osoby sociálně slabé, osoby se zdravotním </a:t>
            </a:r>
            <a:r>
              <a:rPr lang="cs-CZ" dirty="0" smtClean="0"/>
              <a:t>postižením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národnostní menšiny, </a:t>
            </a:r>
            <a:r>
              <a:rPr lang="cs-CZ" dirty="0" smtClean="0"/>
              <a:t>dopady </a:t>
            </a:r>
            <a:r>
              <a:rPr lang="cs-CZ" dirty="0"/>
              <a:t>na životní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zhodnocení dopadů ve vztahu k ochraně soukromí </a:t>
            </a:r>
            <a:br>
              <a:rPr lang="cs-CZ" dirty="0" smtClean="0"/>
            </a:br>
            <a:r>
              <a:rPr lang="cs-CZ" dirty="0" smtClean="0"/>
              <a:t>a osobních údajů</a:t>
            </a:r>
          </a:p>
          <a:p>
            <a:pPr algn="just"/>
            <a:r>
              <a:rPr lang="cs-CZ" dirty="0" smtClean="0"/>
              <a:t>zhodnocení korupčních rizik</a:t>
            </a:r>
          </a:p>
          <a:p>
            <a:pPr algn="just"/>
            <a:r>
              <a:rPr lang="cs-CZ" dirty="0" smtClean="0"/>
              <a:t>zhodnocení dopadů na bezpečnost nebo obranu státu</a:t>
            </a:r>
            <a:endParaRPr lang="cs-CZ" dirty="0"/>
          </a:p>
          <a:p>
            <a:r>
              <a:rPr lang="cs-CZ" dirty="0" smtClean="0"/>
              <a:t>dopady navrhovaného </a:t>
            </a:r>
            <a:r>
              <a:rPr lang="cs-CZ" dirty="0"/>
              <a:t>řešení ve vztahu k zákazu diskriminace a ve vztahu k </a:t>
            </a:r>
            <a:r>
              <a:rPr lang="cs-CZ" dirty="0" smtClean="0"/>
              <a:t>rovnosti mužů </a:t>
            </a:r>
            <a:r>
              <a:rPr lang="cs-CZ" dirty="0"/>
              <a:t>a </a:t>
            </a:r>
            <a:r>
              <a:rPr lang="cs-CZ" dirty="0" smtClean="0"/>
              <a:t>žen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42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Základní dokumenty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900" b="1" dirty="0" smtClean="0"/>
              <a:t>Legislativní pravidla vlády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/>
              <a:t>úprava postupu ministerstev a jiných ÚSÚ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při </a:t>
            </a:r>
            <a:r>
              <a:rPr lang="cs-CZ" sz="3600" dirty="0"/>
              <a:t>tvorbě a projednání připravovaných právních </a:t>
            </a:r>
            <a:r>
              <a:rPr lang="cs-CZ" sz="3600" dirty="0" smtClean="0"/>
              <a:t>předpisů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/>
              <a:t>požadavky týkající se obsahu a formy připravovaných právních předpisů (VZZ, zákon, zákonné opatření Senátu, nařízení vlády, vyhlášky</a:t>
            </a:r>
            <a:r>
              <a:rPr lang="cs-CZ" sz="3600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b="1" dirty="0"/>
              <a:t>v</a:t>
            </a:r>
            <a:r>
              <a:rPr lang="cs-CZ" sz="3600" b="1" dirty="0" smtClean="0"/>
              <a:t> čl. 2 odst. 1 stanovena povinnost provádět hodnocení dopadů regulace včetně odkazu na Obecné zásady pro hodnocení dopadů regulace (RIA)</a:t>
            </a:r>
            <a:endParaRPr lang="cs-CZ" sz="3600" b="1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cs-CZ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37678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Jednací řád vlády (čl. II odst. 9</a:t>
            </a:r>
            <a:r>
              <a:rPr lang="cs-CZ" sz="3000" b="1" dirty="0" smtClean="0"/>
              <a:t>):</a:t>
            </a:r>
          </a:p>
          <a:p>
            <a:pPr marL="0" indent="0">
              <a:buNone/>
            </a:pPr>
            <a:endParaRPr lang="cs-CZ" sz="1100" b="1" dirty="0"/>
          </a:p>
          <a:p>
            <a:pPr marL="0" indent="0">
              <a:buNone/>
            </a:pPr>
            <a:r>
              <a:rPr lang="cs-CZ" sz="2800" i="1" dirty="0" smtClean="0"/>
              <a:t>„Při přípravě materiálů nelegislativní povahy, </a:t>
            </a:r>
            <a:br>
              <a:rPr lang="cs-CZ" sz="2800" i="1" dirty="0" smtClean="0"/>
            </a:br>
            <a:r>
              <a:rPr lang="cs-CZ" sz="2800" i="1" dirty="0" smtClean="0"/>
              <a:t>v jejichž závěrech je navrhováno legislativní řešení mající věcné dopady, se zpracuje jako samostatná část materiálu přehled dopadů návrhu právního předpisu podle Obecných zásad pro hodnocení dopadů regulace (RIA); z tohoto přehledu musí být zřejmé, že danou problematiku nelze řešit jinak než legislativní cestou.“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cs-CZ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624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Obsah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Co je to RIA</a:t>
            </a:r>
            <a:r>
              <a:rPr lang="cs-CZ" sz="2800" dirty="0"/>
              <a:t> </a:t>
            </a:r>
            <a:r>
              <a:rPr lang="cs-CZ" sz="2800" dirty="0" smtClean="0"/>
              <a:t>a proč se provádí</a:t>
            </a:r>
          </a:p>
          <a:p>
            <a:pPr marL="0" indent="0">
              <a:buNone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Kdy se RIA provádí</a:t>
            </a:r>
          </a:p>
          <a:p>
            <a:pPr marL="0" indent="0">
              <a:buNone/>
            </a:pPr>
            <a:endParaRPr lang="cs-CZ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Základní </a:t>
            </a:r>
            <a:r>
              <a:rPr lang="cs-CZ" sz="2800" dirty="0" smtClean="0"/>
              <a:t>dokumenty</a:t>
            </a:r>
          </a:p>
          <a:p>
            <a:pPr marL="0" indent="0">
              <a:buNone/>
            </a:pPr>
            <a:endParaRPr lang="cs-CZ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Aktéři</a:t>
            </a:r>
          </a:p>
          <a:p>
            <a:pPr marL="0" indent="0">
              <a:buNone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Vývoj </a:t>
            </a:r>
            <a:r>
              <a:rPr lang="cs-CZ" sz="2800" dirty="0" smtClean="0"/>
              <a:t>v ČR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Obecné zásady pro hodnocení dopadů regulace (RIA</a:t>
            </a:r>
            <a:r>
              <a:rPr lang="cs-CZ" sz="3000" b="1" dirty="0" smtClean="0"/>
              <a:t>)</a:t>
            </a:r>
          </a:p>
          <a:p>
            <a:pPr marL="0" indent="0">
              <a:buNone/>
            </a:pPr>
            <a:endParaRPr lang="cs-CZ" sz="1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procesní pravidla pro provádění hodnocení dopadů </a:t>
            </a:r>
            <a:r>
              <a:rPr lang="cs-CZ" sz="2800" dirty="0" smtClean="0"/>
              <a:t>regulace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metodika hodnocení dopadů </a:t>
            </a:r>
            <a:r>
              <a:rPr lang="cs-CZ" sz="2800" dirty="0" smtClean="0"/>
              <a:t>regulace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šablony</a:t>
            </a:r>
            <a:endParaRPr lang="cs-CZ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00042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dirty="0" smtClean="0"/>
              <a:t>Metodiky:</a:t>
            </a:r>
          </a:p>
          <a:p>
            <a:pPr marL="0" indent="0">
              <a:buNone/>
            </a:pPr>
            <a:endParaRPr lang="cs-CZ" sz="1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stanovení plánovaných nákladů na výkon státní správy </a:t>
            </a:r>
            <a:r>
              <a:rPr lang="cs-CZ" sz="2400" dirty="0"/>
              <a:t>(závazná)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měření a přeměřování administrativní zátěže podnikatelů</a:t>
            </a:r>
            <a:r>
              <a:rPr lang="cs-CZ" sz="2400" dirty="0"/>
              <a:t> (závazná)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pro měření celkových nákladů na plnění povinností vyplývajících z regulace </a:t>
            </a:r>
            <a:r>
              <a:rPr lang="cs-CZ" sz="2400" dirty="0"/>
              <a:t>(doprovodná)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pro zapojování veřejnosti do přípravy vládních dokumentů</a:t>
            </a:r>
            <a:r>
              <a:rPr lang="cs-CZ" sz="2400" dirty="0"/>
              <a:t> (doprovodná)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hodnocení korupčních rizik </a:t>
            </a:r>
            <a:r>
              <a:rPr lang="en-US" sz="2400" b="1" dirty="0"/>
              <a:t>(Corruption Impact Assessment)</a:t>
            </a:r>
            <a:r>
              <a:rPr lang="cs-CZ" sz="2400" dirty="0"/>
              <a:t> (doprovodná)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Metodika hodnocení dopadů na rovnost žen a mužů pro materiály předkládané vládě ČR </a:t>
            </a:r>
            <a:r>
              <a:rPr lang="cs-CZ" sz="2400" dirty="0"/>
              <a:t>(doprovodná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5916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Certifikovaná metodika - Sledování nákladů práce a práce jako výrobního faktoru v ČR a v zahraničí</a:t>
            </a:r>
            <a:r>
              <a:rPr lang="cs-CZ" sz="2600" dirty="0">
                <a:solidFill>
                  <a:prstClr val="black"/>
                </a:solidFill>
              </a:rPr>
              <a:t> (doprovodná)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Metodická pomůcka pro prevenci nadbytečné regulatorní zátěže při implementaci práva EU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Hodnocení dopadů regulace na malé a střední podniky </a:t>
            </a:r>
            <a:r>
              <a:rPr lang="cs-CZ" sz="2600" dirty="0">
                <a:solidFill>
                  <a:prstClr val="black"/>
                </a:solidFill>
              </a:rPr>
              <a:t>(doprovodná)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Hodnocení dopadů regulace na konkurenceschopnost </a:t>
            </a:r>
            <a:r>
              <a:rPr lang="cs-CZ" sz="2600" dirty="0">
                <a:solidFill>
                  <a:prstClr val="black"/>
                </a:solidFill>
              </a:rPr>
              <a:t>(doprovodná)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Hodnocení rizik v rámci hodnocení dopadů regulace </a:t>
            </a:r>
            <a:r>
              <a:rPr lang="cs-CZ" sz="2600" dirty="0">
                <a:solidFill>
                  <a:prstClr val="black"/>
                </a:solidFill>
              </a:rPr>
              <a:t>(doprovodná)</a:t>
            </a:r>
            <a:endParaRPr lang="cs-CZ" sz="26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Hodnocení dopadů regulace na administrativní zátěž a soukromí občanů </a:t>
            </a:r>
            <a:r>
              <a:rPr lang="cs-CZ" sz="2600" dirty="0">
                <a:solidFill>
                  <a:prstClr val="black"/>
                </a:solidFill>
              </a:rPr>
              <a:t>(doprovodná)</a:t>
            </a:r>
            <a:endParaRPr lang="cs-CZ" sz="26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prstClr val="black"/>
                </a:solidFill>
              </a:rPr>
              <a:t>Metodika přezkumu účinnosti právních předpisů (ex post RIA) </a:t>
            </a:r>
            <a:r>
              <a:rPr lang="cs-CZ" sz="2600" dirty="0">
                <a:solidFill>
                  <a:prstClr val="black"/>
                </a:solidFill>
              </a:rPr>
              <a:t>(schvalovací proces)</a:t>
            </a:r>
          </a:p>
        </p:txBody>
      </p:sp>
    </p:spTree>
    <p:extLst>
      <p:ext uri="{BB962C8B-B14F-4D97-AF65-F5344CB8AC3E}">
        <p14:creationId xmlns:p14="http://schemas.microsoft.com/office/powerpoint/2010/main" val="2361782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Další dokumenty:</a:t>
            </a:r>
          </a:p>
          <a:p>
            <a:pPr marL="0" indent="0">
              <a:buNone/>
            </a:pPr>
            <a:endParaRPr lang="cs-CZ" sz="1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Jednací řád Legislativní rady vlády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Statut Legislativní rady vlády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Vzdělávací manuál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nezávazná doporučení mezinárodních organizací a dobrá </a:t>
            </a:r>
            <a:r>
              <a:rPr lang="cs-CZ" sz="2800" dirty="0" smtClean="0"/>
              <a:t>praxe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0358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Aktéři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Předkladatelé/zpracovatelé (</a:t>
            </a:r>
            <a:r>
              <a:rPr lang="cs-CZ" sz="2800" dirty="0"/>
              <a:t>ÚSÚ</a:t>
            </a:r>
            <a:r>
              <a:rPr lang="cs-CZ" sz="28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V</a:t>
            </a:r>
            <a:r>
              <a:rPr lang="cs-CZ" sz="2800" dirty="0" smtClean="0"/>
              <a:t>láda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předseda Legislativní rady vlády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Legislativní rada vlády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Pracovní komise Legislativní rady vlády pro hodnocení dopadů regulace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Odbor hodnocení dopadů regulace (Sekce LRV Úřadu vlády ČR)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5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Vláda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</a:t>
            </a:r>
            <a:r>
              <a:rPr lang="cs-CZ" sz="2800" dirty="0" smtClean="0"/>
              <a:t>chvaluje Plán legislativních prací vlády, </a:t>
            </a:r>
            <a:br>
              <a:rPr lang="cs-CZ" sz="2800" dirty="0" smtClean="0"/>
            </a:br>
            <a:r>
              <a:rPr lang="cs-CZ" sz="2800" dirty="0" smtClean="0"/>
              <a:t>tj. rozhoduje o zpracování/nezpracování závěrečné zprávy z hodnocení dopadů regulace.</a:t>
            </a:r>
          </a:p>
        </p:txBody>
      </p:sp>
    </p:spTree>
    <p:extLst>
      <p:ext uri="{BB962C8B-B14F-4D97-AF65-F5344CB8AC3E}">
        <p14:creationId xmlns:p14="http://schemas.microsoft.com/office/powerpoint/2010/main" val="608509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</a:t>
            </a:r>
            <a:r>
              <a:rPr lang="cs-CZ" sz="3200" dirty="0" smtClean="0"/>
              <a:t>ředseda Legislativní rady vlády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</a:t>
            </a:r>
            <a:r>
              <a:rPr lang="cs-CZ" sz="2800" dirty="0" smtClean="0"/>
              <a:t>chvaluje </a:t>
            </a:r>
            <a:r>
              <a:rPr lang="cs-CZ" sz="2800" dirty="0"/>
              <a:t>Plán </a:t>
            </a:r>
            <a:r>
              <a:rPr lang="cs-CZ" sz="2800" dirty="0" smtClean="0"/>
              <a:t>přípravy vyhlášek,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tj. rozhoduje o zpracování/nezpracování závěrečné zprávy z hodnocení dopadů </a:t>
            </a:r>
            <a:r>
              <a:rPr lang="cs-CZ" sz="2800" dirty="0" smtClean="0"/>
              <a:t>regulace.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U</a:t>
            </a:r>
            <a:r>
              <a:rPr lang="cs-CZ" sz="2800" dirty="0" smtClean="0"/>
              <a:t>děluje výjimky z povinnosti zpracovat závěrečnou zprávu z hodnocení dopadů regulace.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748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Legislativní rada vlády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poradní orgán vlády pro legislativní činnost </a:t>
            </a:r>
            <a:r>
              <a:rPr lang="cs-CZ" dirty="0" smtClean="0"/>
              <a:t>vlády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zaujímá stanoviska </a:t>
            </a:r>
            <a:r>
              <a:rPr lang="cs-CZ" dirty="0" smtClean="0"/>
              <a:t>k</a:t>
            </a:r>
            <a:r>
              <a:rPr lang="cs-CZ" dirty="0"/>
              <a:t> legislativním </a:t>
            </a:r>
            <a:r>
              <a:rPr lang="cs-CZ" dirty="0" smtClean="0"/>
              <a:t>návrhům</a:t>
            </a:r>
          </a:p>
          <a:p>
            <a:pPr marL="457200" lvl="1" indent="0">
              <a:buNone/>
            </a:pPr>
            <a:r>
              <a:rPr lang="cs-CZ" dirty="0" smtClean="0"/>
              <a:t>při </a:t>
            </a:r>
            <a:r>
              <a:rPr lang="cs-CZ" dirty="0"/>
              <a:t>výkonu své působnosti posuzuje legislativní </a:t>
            </a:r>
            <a:r>
              <a:rPr lang="cs-CZ" dirty="0" smtClean="0"/>
              <a:t>návrhy</a:t>
            </a:r>
            <a:r>
              <a:rPr lang="cs-CZ" dirty="0"/>
              <a:t> z toho hlediska, </a:t>
            </a:r>
            <a:r>
              <a:rPr lang="cs-CZ" dirty="0" smtClean="0"/>
              <a:t>zda: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v souladu s ústavním pořádkem a s ostatními součástmi právního řádu ČR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v souladu s mezinárodními smlouvami, jimiž je ČR vázána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v souladu s právem Evropských společenství a EU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ve všech svých částech a jako celek nezbytné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jejich obsah přehledně členěn, srozumitelně a jednoznačně formulován a je v souladu s ostatními závaznými pravidly legislativního procesu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/>
              <a:t>bylo </a:t>
            </a:r>
            <a:r>
              <a:rPr lang="cs-CZ" b="1" dirty="0"/>
              <a:t>provedeno hodnocení dopadů regulace v souladu s </a:t>
            </a:r>
            <a:r>
              <a:rPr lang="cs-CZ" b="1" dirty="0" smtClean="0"/>
              <a:t>Obecnými zásadami pro hodnocení dopadů regulace (RIA)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572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</a:t>
            </a:r>
            <a:r>
              <a:rPr lang="cs-CZ" sz="3200" dirty="0" smtClean="0"/>
              <a:t>racovní komise Legislativní rady vlády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5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veřejné právo I - komise pro správní právo č. </a:t>
            </a:r>
            <a:r>
              <a:rPr lang="cs-CZ" sz="6800" dirty="0" smtClean="0"/>
              <a:t>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pro veřejné právo I - komise pro správní právo č. 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/>
              <a:t>Komise pro veřejné právo I - komise pro správní právo č. </a:t>
            </a:r>
            <a:r>
              <a:rPr lang="cs-CZ" sz="6800" dirty="0" smtClean="0"/>
              <a:t>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veřejné právo II - komise pro finanční </a:t>
            </a:r>
            <a:r>
              <a:rPr lang="cs-CZ" sz="6800" dirty="0" smtClean="0"/>
              <a:t>právo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veřejné právo III - komise pro pracovní právo a sociální věci </a:t>
            </a:r>
            <a:endParaRPr lang="cs-CZ" sz="6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veřejné právo IV - komise pro evropské </a:t>
            </a:r>
            <a:r>
              <a:rPr lang="cs-CZ" sz="6800" dirty="0" smtClean="0"/>
              <a:t>právo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soukromé právo </a:t>
            </a:r>
            <a:endParaRPr lang="cs-CZ" sz="6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6800" dirty="0" smtClean="0"/>
              <a:t>Komise </a:t>
            </a:r>
            <a:r>
              <a:rPr lang="cs-CZ" sz="6800" dirty="0"/>
              <a:t>pro trestní právo </a:t>
            </a:r>
            <a:endParaRPr lang="cs-CZ" sz="6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6800" b="1" dirty="0" smtClean="0"/>
              <a:t>Komise </a:t>
            </a:r>
            <a:r>
              <a:rPr lang="cs-CZ" sz="6800" b="1" dirty="0"/>
              <a:t>pro hodnocení dopadů regulace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334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</a:t>
            </a:r>
            <a:r>
              <a:rPr lang="cs-CZ" sz="3200" dirty="0" smtClean="0"/>
              <a:t>racovní komise Legislativní rady vlády </a:t>
            </a:r>
            <a:br>
              <a:rPr lang="cs-CZ" sz="3200" dirty="0" smtClean="0"/>
            </a:br>
            <a:r>
              <a:rPr lang="cs-CZ" sz="3200" dirty="0" smtClean="0"/>
              <a:t>pro hodnocení dopadů regulace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 její působnosti stanoven Statutem </a:t>
            </a:r>
            <a:r>
              <a:rPr lang="cs-CZ" dirty="0" smtClean="0"/>
              <a:t>Legislativní rady vlády (</a:t>
            </a:r>
            <a:r>
              <a:rPr lang="cs-CZ" b="1" dirty="0" smtClean="0"/>
              <a:t>posuzuje kvalitu provedení </a:t>
            </a:r>
            <a:r>
              <a:rPr lang="cs-CZ" b="1" dirty="0"/>
              <a:t>hodnocení dopadů regulace v souladu s Obecnými </a:t>
            </a:r>
            <a:r>
              <a:rPr lang="cs-CZ" b="1" dirty="0" smtClean="0"/>
              <a:t>zásadami pro hodnocení dopadů regulace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postupuje </a:t>
            </a:r>
            <a:r>
              <a:rPr lang="cs-CZ" dirty="0" smtClean="0"/>
              <a:t>podle </a:t>
            </a:r>
            <a:r>
              <a:rPr lang="cs-CZ" dirty="0"/>
              <a:t>Jednacího </a:t>
            </a:r>
            <a:r>
              <a:rPr lang="cs-CZ" dirty="0" smtClean="0"/>
              <a:t>řádu </a:t>
            </a:r>
            <a:r>
              <a:rPr lang="cs-CZ" dirty="0"/>
              <a:t>Legislativní rady </a:t>
            </a:r>
            <a:r>
              <a:rPr lang="cs-CZ" dirty="0" smtClean="0"/>
              <a:t>vlády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stanoviska pracovní komise jsou podkladem pro návrh stanoviska Legislativní rady vlády/předsedy Legislativní rady vlády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případná účast zástupce pracovní komise na jednání Legislativní rady vlády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v rámci posuzování návrhu </a:t>
            </a:r>
            <a:r>
              <a:rPr lang="cs-CZ" dirty="0" smtClean="0"/>
              <a:t>Plánu legislativních prací vlády </a:t>
            </a:r>
            <a:r>
              <a:rPr lang="cs-CZ" dirty="0"/>
              <a:t>a návrhu plánu přípravy vyhlášek </a:t>
            </a:r>
            <a:r>
              <a:rPr lang="cs-CZ" dirty="0" smtClean="0"/>
              <a:t>doporučuje, </a:t>
            </a:r>
            <a:r>
              <a:rPr lang="cs-CZ" dirty="0"/>
              <a:t>u kterých legislativních návrhů má být </a:t>
            </a:r>
            <a:r>
              <a:rPr lang="cs-CZ" dirty="0" smtClean="0"/>
              <a:t>zpracována závěrečná zpráva z </a:t>
            </a:r>
            <a:r>
              <a:rPr lang="cs-CZ" dirty="0"/>
              <a:t>hodnocení </a:t>
            </a:r>
            <a:r>
              <a:rPr lang="cs-CZ" dirty="0" smtClean="0"/>
              <a:t>dopadů regulace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provádí </a:t>
            </a:r>
            <a:r>
              <a:rPr lang="cs-CZ" dirty="0"/>
              <a:t>konzultace k hodnocení dopadů regulace v průběhu jeho zpracovávání </a:t>
            </a:r>
            <a:r>
              <a:rPr lang="cs-CZ" dirty="0" smtClean="0"/>
              <a:t>předkladateli/zpracovateli (v</a:t>
            </a:r>
            <a:r>
              <a:rPr lang="cs-CZ" dirty="0"/>
              <a:t> součinnosti s příslušným útvarem Sekce </a:t>
            </a:r>
            <a:r>
              <a:rPr lang="cs-CZ" dirty="0" smtClean="0"/>
              <a:t>Legislativní rady vlády)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96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35416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Co je to hodnocení dopadů regulace </a:t>
            </a:r>
            <a:endParaRPr lang="cs-CZ" sz="4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 </a:t>
            </a:r>
          </a:p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endParaRPr lang="cs-CZ" sz="1000" b="1" dirty="0" smtClean="0"/>
          </a:p>
          <a:p>
            <a:pPr marL="0" indent="0" algn="just">
              <a:buNone/>
            </a:pPr>
            <a:r>
              <a:rPr lang="cs-CZ" sz="2800" dirty="0" smtClean="0"/>
              <a:t>RIA = REGULATORY IMPACT ASSESSMENT</a:t>
            </a:r>
            <a:endParaRPr lang="cs-CZ" sz="2800" dirty="0"/>
          </a:p>
          <a:p>
            <a:pPr marL="0" indent="0" algn="just">
              <a:buNone/>
            </a:pPr>
            <a:endParaRPr lang="cs-CZ" sz="2800" dirty="0" smtClean="0"/>
          </a:p>
          <a:p>
            <a:pPr marL="0" indent="0" algn="just">
              <a:buNone/>
            </a:pPr>
            <a:r>
              <a:rPr lang="cs-CZ" sz="2800" dirty="0" smtClean="0"/>
              <a:t>Soustava analytických metod, které směřují </a:t>
            </a:r>
            <a:br>
              <a:rPr lang="cs-CZ" sz="2800" dirty="0" smtClean="0"/>
            </a:br>
            <a:r>
              <a:rPr lang="cs-CZ" sz="2800" dirty="0" smtClean="0"/>
              <a:t>k systematickému hodnocení očekávaných dopadů navrhovaných právních předpisů (příp. politik) na dotčené subjekty, životní prostředí, sociální oblast, veřejnou správu, veřejné rozpočty a další oblasti.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100" dirty="0" smtClean="0"/>
          </a:p>
          <a:p>
            <a:pPr marL="0" indent="0" algn="just"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9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Složení pracovní komise Legislativní rady vlády pro hodnocení dopadů regulace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2900" b="1" dirty="0" smtClean="0"/>
              <a:t>Předsedkyně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900" dirty="0"/>
              <a:t>prof. Ing. Jiřina Jílková, CSc</a:t>
            </a:r>
            <a:r>
              <a:rPr lang="cs-CZ" sz="2900" dirty="0" smtClean="0"/>
              <a:t>.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 smtClean="0"/>
              <a:t>Místopředseda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900" dirty="0" smtClean="0"/>
              <a:t>prof. Ing. Petr </a:t>
            </a:r>
            <a:r>
              <a:rPr lang="cs-CZ" sz="2900" dirty="0" err="1" smtClean="0"/>
              <a:t>Moos</a:t>
            </a:r>
            <a:r>
              <a:rPr lang="cs-CZ" sz="2900" dirty="0" smtClean="0"/>
              <a:t>, CSc.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endParaRPr lang="cs-CZ" sz="2500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2900" b="1" dirty="0" smtClean="0"/>
              <a:t>Členové </a:t>
            </a:r>
            <a:endParaRPr lang="cs-CZ" sz="29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900" dirty="0"/>
              <a:t>Mgr. Miroslav Dvořák </a:t>
            </a:r>
          </a:p>
          <a:p>
            <a:pPr marL="0" indent="0">
              <a:buNone/>
            </a:pPr>
            <a:r>
              <a:rPr lang="cs-CZ" sz="2900" dirty="0"/>
              <a:t>Mgr. et Mgr. Marek Havrda, MA, MPA, Ph.D. </a:t>
            </a:r>
          </a:p>
          <a:p>
            <a:pPr marL="0" indent="0">
              <a:buNone/>
            </a:pPr>
            <a:r>
              <a:rPr lang="cs-CZ" sz="2900" dirty="0"/>
              <a:t>doc. RNDr. Jiřina Kocourková, Ph.D. </a:t>
            </a:r>
          </a:p>
          <a:p>
            <a:pPr marL="0" indent="0">
              <a:buNone/>
            </a:pPr>
            <a:r>
              <a:rPr lang="cs-CZ" sz="2900" dirty="0"/>
              <a:t>PhDr. Zdeněk Kudrna, Ph.D. </a:t>
            </a:r>
          </a:p>
          <a:p>
            <a:pPr marL="0" indent="0">
              <a:buNone/>
            </a:pPr>
            <a:r>
              <a:rPr lang="cs-CZ" sz="2900" dirty="0"/>
              <a:t>Mgr. Zdeněk Mandík </a:t>
            </a:r>
          </a:p>
          <a:p>
            <a:pPr marL="0" indent="0">
              <a:buNone/>
            </a:pPr>
            <a:r>
              <a:rPr lang="cs-CZ" sz="2900" dirty="0" smtClean="0"/>
              <a:t>Mgr. Jan Matoušek </a:t>
            </a:r>
          </a:p>
          <a:p>
            <a:pPr marL="0" indent="0">
              <a:buNone/>
            </a:pPr>
            <a:r>
              <a:rPr lang="cs-CZ" sz="2900" dirty="0" smtClean="0"/>
              <a:t>doc. Ing. Daniel </a:t>
            </a:r>
            <a:r>
              <a:rPr lang="cs-CZ" sz="2900" dirty="0" err="1" smtClean="0"/>
              <a:t>Münich</a:t>
            </a:r>
            <a:r>
              <a:rPr lang="cs-CZ" sz="2900" dirty="0" smtClean="0"/>
              <a:t>, Ph.D. </a:t>
            </a:r>
          </a:p>
          <a:p>
            <a:pPr marL="0" indent="0">
              <a:buNone/>
            </a:pPr>
            <a:r>
              <a:rPr lang="cs-CZ" sz="2900" dirty="0" smtClean="0"/>
              <a:t>Ing. Jiří Nekovář </a:t>
            </a:r>
          </a:p>
          <a:p>
            <a:pPr marL="0" indent="0">
              <a:buNone/>
            </a:pPr>
            <a:r>
              <a:rPr lang="cs-CZ" sz="2900" dirty="0" smtClean="0"/>
              <a:t>Marek Ondroušek </a:t>
            </a:r>
          </a:p>
          <a:p>
            <a:pPr marL="0" indent="0">
              <a:buNone/>
            </a:pPr>
            <a:r>
              <a:rPr lang="cs-CZ" sz="2900" dirty="0" smtClean="0"/>
              <a:t>doc. Ing. Tomáš Pavelka, Ph.D. </a:t>
            </a:r>
          </a:p>
          <a:p>
            <a:pPr marL="0" indent="0">
              <a:buNone/>
            </a:pPr>
            <a:r>
              <a:rPr lang="cs-CZ" sz="2900" dirty="0" smtClean="0"/>
              <a:t>JUDr</a:t>
            </a:r>
            <a:r>
              <a:rPr lang="cs-CZ" sz="2900" dirty="0"/>
              <a:t>. Petr </a:t>
            </a:r>
            <a:r>
              <a:rPr lang="cs-CZ" sz="2900" dirty="0" err="1"/>
              <a:t>Solský</a:t>
            </a:r>
            <a:r>
              <a:rPr lang="cs-CZ" sz="2900" dirty="0"/>
              <a:t> </a:t>
            </a:r>
          </a:p>
          <a:p>
            <a:pPr marL="0" indent="0">
              <a:buNone/>
            </a:pPr>
            <a:r>
              <a:rPr lang="cs-CZ" sz="2900" dirty="0"/>
              <a:t>Radek Špicar, </a:t>
            </a:r>
            <a:r>
              <a:rPr lang="cs-CZ" sz="2900" dirty="0" err="1"/>
              <a:t>M.Phil</a:t>
            </a:r>
            <a:r>
              <a:rPr lang="cs-CZ" sz="2900" dirty="0"/>
              <a:t>. </a:t>
            </a:r>
          </a:p>
          <a:p>
            <a:pPr marL="0" indent="0">
              <a:buNone/>
            </a:pPr>
            <a:r>
              <a:rPr lang="cs-CZ" sz="2900" dirty="0"/>
              <a:t>Ing. Daniel Trnka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/>
              <a:t>RNDr. Jan </a:t>
            </a:r>
            <a:r>
              <a:rPr lang="cs-CZ" sz="2900" dirty="0" err="1"/>
              <a:t>Vozáb</a:t>
            </a:r>
            <a:r>
              <a:rPr lang="cs-CZ" sz="2900" dirty="0"/>
              <a:t>, Ph.D.</a:t>
            </a:r>
          </a:p>
          <a:p>
            <a:pPr marL="0" indent="0">
              <a:buNone/>
            </a:pPr>
            <a:r>
              <a:rPr lang="cs-CZ" sz="2900" dirty="0"/>
              <a:t>Mgr. Martina Vránová </a:t>
            </a:r>
          </a:p>
          <a:p>
            <a:pPr marL="0" indent="0">
              <a:buNone/>
            </a:pPr>
            <a:r>
              <a:rPr lang="cs-CZ" sz="2900" dirty="0" smtClean="0"/>
              <a:t>Mgr</a:t>
            </a:r>
            <a:r>
              <a:rPr lang="cs-CZ" sz="2900" dirty="0"/>
              <a:t>. Zdeněk Zajíček </a:t>
            </a:r>
          </a:p>
        </p:txBody>
      </p:sp>
    </p:spTree>
    <p:extLst>
      <p:ext uri="{BB962C8B-B14F-4D97-AF65-F5344CB8AC3E}">
        <p14:creationId xmlns:p14="http://schemas.microsoft.com/office/powerpoint/2010/main" val="139938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Odbor hodnocení dopadů regulace - struktura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/>
              <a:t>Oddělení pro koordinaci procesu hodnocení dopadů regulace (RIA)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Oddělení boje s korupcí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9132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cs-CZ" sz="3200" dirty="0"/>
              <a:t>Odbor hodnocení dopadů </a:t>
            </a:r>
            <a:r>
              <a:rPr lang="cs-CZ" sz="3200" dirty="0" smtClean="0"/>
              <a:t>regulace - působnost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agenda spojená </a:t>
            </a:r>
            <a:r>
              <a:rPr lang="cs-CZ" sz="2800" dirty="0"/>
              <a:t>s účastí vlády v řízeních o zrušení zákonů a jiných právních předpisů před Ústavním </a:t>
            </a:r>
            <a:r>
              <a:rPr lang="cs-CZ" sz="2800" dirty="0" smtClean="0"/>
              <a:t>soudem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/>
              <a:t>koncepční</a:t>
            </a:r>
            <a:r>
              <a:rPr lang="cs-CZ" sz="2800" b="1" dirty="0"/>
              <a:t>, </a:t>
            </a:r>
            <a:r>
              <a:rPr lang="cs-CZ" sz="2800" b="1" dirty="0" smtClean="0"/>
              <a:t>metodická </a:t>
            </a:r>
            <a:r>
              <a:rPr lang="cs-CZ" sz="2800" b="1" dirty="0"/>
              <a:t>a koordinační činnost v oblasti hodnocení dopadů regulace (včetně mezinárodních </a:t>
            </a:r>
            <a:r>
              <a:rPr lang="cs-CZ" sz="2800" b="1" dirty="0" smtClean="0"/>
              <a:t>aspektů)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koordinace  </a:t>
            </a:r>
            <a:r>
              <a:rPr lang="cs-CZ" sz="2800" dirty="0"/>
              <a:t>činností souvisejících  s bojem  s korupcí (včetně mezinárodních aspektů</a:t>
            </a:r>
            <a:r>
              <a:rPr lang="cs-CZ" sz="2800" dirty="0" smtClean="0"/>
              <a:t>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4599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Oddělení pro koordinaci procesu </a:t>
            </a:r>
            <a:br>
              <a:rPr lang="cs-CZ" sz="3200" dirty="0" smtClean="0"/>
            </a:br>
            <a:r>
              <a:rPr lang="cs-CZ" sz="3200" dirty="0" smtClean="0"/>
              <a:t>hodnocení dopadů regulace (RIA)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sz="3500" b="1" dirty="0" smtClean="0"/>
              <a:t>Národní agenda:</a:t>
            </a:r>
          </a:p>
          <a:p>
            <a:pPr marL="0" lvl="0" indent="0">
              <a:buNone/>
            </a:pPr>
            <a:endParaRPr lang="cs-CZ" sz="1600" b="1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 smtClean="0"/>
              <a:t>koncepční</a:t>
            </a:r>
            <a:r>
              <a:rPr lang="cs-CZ" b="1" dirty="0"/>
              <a:t>, metodická, koordinační a analytická činnost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při </a:t>
            </a:r>
            <a:r>
              <a:rPr lang="cs-CZ" dirty="0"/>
              <a:t>zpracování a provádění hodnocení dopadů regulace </a:t>
            </a: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 smtClean="0"/>
              <a:t>vzdělávání</a:t>
            </a:r>
            <a:r>
              <a:rPr lang="cs-CZ" dirty="0" smtClean="0"/>
              <a:t> </a:t>
            </a:r>
            <a:r>
              <a:rPr lang="cs-CZ" dirty="0"/>
              <a:t>v oblasti hodnocení dopadů </a:t>
            </a:r>
            <a:r>
              <a:rPr lang="cs-CZ" dirty="0" smtClean="0"/>
              <a:t>regulace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 smtClean="0"/>
              <a:t>komunikace </a:t>
            </a:r>
            <a:r>
              <a:rPr lang="cs-CZ" b="1" dirty="0"/>
              <a:t>a </a:t>
            </a:r>
            <a:r>
              <a:rPr lang="cs-CZ" b="1" dirty="0" smtClean="0"/>
              <a:t>spolupráce </a:t>
            </a:r>
            <a:r>
              <a:rPr lang="cs-CZ" b="1" dirty="0"/>
              <a:t>s klíčovými aktéry </a:t>
            </a:r>
            <a:r>
              <a:rPr lang="cs-CZ" dirty="0"/>
              <a:t>při </a:t>
            </a:r>
            <a:r>
              <a:rPr lang="cs-CZ" dirty="0" smtClean="0"/>
              <a:t>tvorbě </a:t>
            </a:r>
            <a:r>
              <a:rPr lang="cs-CZ" dirty="0"/>
              <a:t>legislativy </a:t>
            </a:r>
            <a:r>
              <a:rPr lang="cs-CZ" dirty="0" smtClean="0"/>
              <a:t>(profesní komory a další)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t</a:t>
            </a:r>
            <a:r>
              <a:rPr lang="cs-CZ" b="1" dirty="0" smtClean="0"/>
              <a:t>vorba koncepčních </a:t>
            </a:r>
            <a:r>
              <a:rPr lang="cs-CZ" b="1" dirty="0"/>
              <a:t>a </a:t>
            </a:r>
            <a:r>
              <a:rPr lang="cs-CZ" b="1" dirty="0" smtClean="0"/>
              <a:t>metodických materiálů </a:t>
            </a:r>
            <a:r>
              <a:rPr lang="cs-CZ" dirty="0"/>
              <a:t>pro hodnocení dopadů </a:t>
            </a:r>
            <a:r>
              <a:rPr lang="cs-CZ" dirty="0" smtClean="0"/>
              <a:t>regulace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p</a:t>
            </a:r>
            <a:r>
              <a:rPr lang="cs-CZ" b="1" dirty="0" smtClean="0"/>
              <a:t>říprava podkladů </a:t>
            </a:r>
            <a:r>
              <a:rPr lang="cs-CZ" b="1" dirty="0"/>
              <a:t>pro předsedu Legislativní rady vlády </a:t>
            </a:r>
            <a:r>
              <a:rPr lang="cs-CZ" dirty="0"/>
              <a:t>k rozhodnutí o návrzích na udělení výjimky z provedení hodnocení dopadů regulace, návrh </a:t>
            </a:r>
            <a:r>
              <a:rPr lang="cs-CZ" b="1" dirty="0"/>
              <a:t>Plánu </a:t>
            </a:r>
            <a:r>
              <a:rPr lang="cs-CZ" b="1" dirty="0" smtClean="0"/>
              <a:t>přípravy vyhlášek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dirty="0"/>
              <a:t>z</a:t>
            </a:r>
            <a:r>
              <a:rPr lang="cs-CZ" b="1" dirty="0" smtClean="0"/>
              <a:t>pracování stanovisek </a:t>
            </a:r>
            <a:r>
              <a:rPr lang="cs-CZ" b="1" dirty="0"/>
              <a:t>a </a:t>
            </a:r>
            <a:r>
              <a:rPr lang="cs-CZ" b="1" dirty="0" smtClean="0"/>
              <a:t>analýz </a:t>
            </a:r>
            <a:r>
              <a:rPr lang="cs-CZ" dirty="0"/>
              <a:t>k připravovaným legislativním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nelegislativním návrhům;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845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Oddělení pro koordinaci procesu </a:t>
            </a:r>
            <a:br>
              <a:rPr lang="cs-CZ" sz="3200" dirty="0" smtClean="0"/>
            </a:br>
            <a:r>
              <a:rPr lang="cs-CZ" sz="3200" dirty="0" smtClean="0"/>
              <a:t>hodnocení dopadů regulace (RIA)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cs-CZ" sz="5500" b="1" dirty="0" smtClean="0"/>
              <a:t>Mezinárodní agenda:</a:t>
            </a:r>
          </a:p>
          <a:p>
            <a:pPr marL="0" lvl="0" indent="0">
              <a:buNone/>
            </a:pPr>
            <a:endParaRPr lang="cs-CZ" sz="1600" b="1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5000" b="1" dirty="0" smtClean="0">
                <a:solidFill>
                  <a:prstClr val="black"/>
                </a:solidFill>
              </a:rPr>
              <a:t>EU</a:t>
            </a:r>
            <a:endParaRPr lang="cs-CZ" sz="5000" b="1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prstClr val="black"/>
                </a:solidFill>
              </a:rPr>
              <a:t>Inciativa k lepší regulaci Evropské komise (</a:t>
            </a:r>
            <a:r>
              <a:rPr lang="cs-CZ" sz="4000" dirty="0" smtClean="0">
                <a:solidFill>
                  <a:prstClr val="black"/>
                </a:solidFill>
              </a:rPr>
              <a:t>PS G1 </a:t>
            </a:r>
            <a:r>
              <a:rPr lang="cs-CZ" sz="4000" dirty="0">
                <a:solidFill>
                  <a:prstClr val="black"/>
                </a:solidFill>
              </a:rPr>
              <a:t>– pracovní skupina Rady pro konkurenceschopnost a růst ve formaci pro lepší </a:t>
            </a:r>
            <a:r>
              <a:rPr lang="cs-CZ" sz="4000" dirty="0" smtClean="0">
                <a:solidFill>
                  <a:prstClr val="black"/>
                </a:solidFill>
              </a:rPr>
              <a:t>regulaci) </a:t>
            </a:r>
            <a:r>
              <a:rPr lang="cs-CZ" sz="4000" dirty="0">
                <a:solidFill>
                  <a:prstClr val="black"/>
                </a:solidFill>
              </a:rPr>
              <a:t>– gesce za ČR;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prstClr val="black"/>
                </a:solidFill>
              </a:rPr>
              <a:t>platforma REFIT </a:t>
            </a:r>
            <a:r>
              <a:rPr lang="cs-CZ" sz="4000" dirty="0" smtClean="0">
                <a:solidFill>
                  <a:prstClr val="black"/>
                </a:solidFill>
              </a:rPr>
              <a:t>(posuzuje podněty na zjednodušení právních </a:t>
            </a:r>
            <a:r>
              <a:rPr lang="cs-CZ" sz="4000" dirty="0">
                <a:solidFill>
                  <a:prstClr val="black"/>
                </a:solidFill>
              </a:rPr>
              <a:t>předpisů </a:t>
            </a:r>
            <a:r>
              <a:rPr lang="cs-CZ" sz="4000" dirty="0" smtClean="0">
                <a:solidFill>
                  <a:prstClr val="black"/>
                </a:solidFill>
              </a:rPr>
              <a:t>EU a vydává k nim stanoviska) </a:t>
            </a:r>
            <a:r>
              <a:rPr lang="cs-CZ" sz="4000" dirty="0">
                <a:solidFill>
                  <a:prstClr val="black"/>
                </a:solidFill>
              </a:rPr>
              <a:t>– gesce za </a:t>
            </a:r>
            <a:r>
              <a:rPr lang="cs-CZ" sz="4000" dirty="0" smtClean="0">
                <a:solidFill>
                  <a:prstClr val="black"/>
                </a:solidFill>
              </a:rPr>
              <a:t>ČR;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prstClr val="black"/>
                </a:solidFill>
              </a:rPr>
              <a:t>Národní </a:t>
            </a:r>
            <a:r>
              <a:rPr lang="cs-CZ" sz="4000" dirty="0">
                <a:solidFill>
                  <a:prstClr val="black"/>
                </a:solidFill>
              </a:rPr>
              <a:t>plán reforem ČR – obsahuje úkoly s gescí ÚV ČR (za oblast RIA).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5000" b="1" dirty="0" smtClean="0">
                <a:solidFill>
                  <a:prstClr val="black"/>
                </a:solidFill>
              </a:rPr>
              <a:t>OECD</a:t>
            </a:r>
            <a:endParaRPr lang="cs-CZ" sz="5000" b="1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prstClr val="black"/>
                </a:solidFill>
              </a:rPr>
              <a:t>Výbor pro regulatorní politiku – gesce za </a:t>
            </a:r>
            <a:r>
              <a:rPr lang="cs-CZ" sz="4000" dirty="0" smtClean="0">
                <a:solidFill>
                  <a:prstClr val="black"/>
                </a:solidFill>
              </a:rPr>
              <a:t>ČR; </a:t>
            </a:r>
            <a:endParaRPr lang="cs-CZ" sz="4000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prstClr val="black"/>
                </a:solidFill>
              </a:rPr>
              <a:t>Výbor veřejné správy – aktivní spolupráce s MV, které má gesci za </a:t>
            </a:r>
            <a:r>
              <a:rPr lang="cs-CZ" sz="4000" dirty="0" smtClean="0">
                <a:solidFill>
                  <a:prstClr val="black"/>
                </a:solidFill>
              </a:rPr>
              <a:t>ČR.</a:t>
            </a:r>
            <a:endParaRPr lang="cs-CZ" sz="4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5000" b="1" dirty="0" err="1">
                <a:solidFill>
                  <a:prstClr val="black"/>
                </a:solidFill>
              </a:rPr>
              <a:t>RegWatch</a:t>
            </a:r>
            <a:r>
              <a:rPr lang="cs-CZ" sz="5000" b="1" dirty="0">
                <a:solidFill>
                  <a:prstClr val="black"/>
                </a:solidFill>
              </a:rPr>
              <a:t> </a:t>
            </a:r>
            <a:r>
              <a:rPr lang="cs-CZ" sz="5000" b="1" dirty="0" err="1" smtClean="0">
                <a:solidFill>
                  <a:prstClr val="black"/>
                </a:solidFill>
              </a:rPr>
              <a:t>Europe</a:t>
            </a:r>
            <a:endParaRPr lang="cs-CZ" sz="5000" b="1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prstClr val="black"/>
                </a:solidFill>
              </a:rPr>
              <a:t>Platforma </a:t>
            </a:r>
            <a:r>
              <a:rPr lang="cs-CZ" sz="4000" dirty="0">
                <a:solidFill>
                  <a:prstClr val="black"/>
                </a:solidFill>
              </a:rPr>
              <a:t>nezávislých orgánů, které jsou zapojené do posuzování dopadů nových právních </a:t>
            </a:r>
            <a:r>
              <a:rPr lang="cs-CZ" sz="4000" dirty="0" smtClean="0">
                <a:solidFill>
                  <a:prstClr val="black"/>
                </a:solidFill>
              </a:rPr>
              <a:t>předpisů.</a:t>
            </a:r>
            <a:endParaRPr lang="cs-CZ" sz="4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5000" b="1" dirty="0" err="1">
                <a:solidFill>
                  <a:prstClr val="black"/>
                </a:solidFill>
              </a:rPr>
              <a:t>Better</a:t>
            </a:r>
            <a:r>
              <a:rPr lang="cs-CZ" sz="5000" b="1" dirty="0">
                <a:solidFill>
                  <a:prstClr val="black"/>
                </a:solidFill>
              </a:rPr>
              <a:t> </a:t>
            </a:r>
            <a:r>
              <a:rPr lang="cs-CZ" sz="5000" b="1" dirty="0" err="1">
                <a:solidFill>
                  <a:prstClr val="black"/>
                </a:solidFill>
              </a:rPr>
              <a:t>R</a:t>
            </a:r>
            <a:r>
              <a:rPr lang="cs-CZ" sz="5000" b="1" dirty="0" err="1" smtClean="0">
                <a:solidFill>
                  <a:prstClr val="black"/>
                </a:solidFill>
              </a:rPr>
              <a:t>egulation</a:t>
            </a:r>
            <a:r>
              <a:rPr lang="cs-CZ" sz="5000" b="1" dirty="0" smtClean="0">
                <a:solidFill>
                  <a:prstClr val="black"/>
                </a:solidFill>
              </a:rPr>
              <a:t> Network</a:t>
            </a:r>
            <a:endParaRPr lang="cs-CZ" sz="5000" b="1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prstClr val="black"/>
                </a:solidFill>
              </a:rPr>
              <a:t>Neformální </a:t>
            </a:r>
            <a:r>
              <a:rPr lang="cs-CZ" sz="4000" dirty="0">
                <a:solidFill>
                  <a:prstClr val="black"/>
                </a:solidFill>
              </a:rPr>
              <a:t>platforma složená z národních expertů v oblasti lepší </a:t>
            </a:r>
            <a:r>
              <a:rPr lang="cs-CZ" sz="4000" dirty="0" smtClean="0">
                <a:solidFill>
                  <a:prstClr val="black"/>
                </a:solidFill>
              </a:rPr>
              <a:t>regulace – ČR </a:t>
            </a:r>
            <a:r>
              <a:rPr lang="cs-CZ" sz="4000" dirty="0">
                <a:solidFill>
                  <a:prstClr val="black"/>
                </a:solidFill>
              </a:rPr>
              <a:t>zastupuje MV, MPO a ÚV ČR</a:t>
            </a:r>
            <a:r>
              <a:rPr lang="cs-CZ" sz="4000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2436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v ČR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2005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Schválen Návrh postupu začlenění metody pro hodnocení dopadů do procesu přípravy regulace včetně první metodiky RIA (aplikováno na vybrané právní předpisy zejm. v oblasti podnikání).</a:t>
            </a:r>
          </a:p>
        </p:txBody>
      </p:sp>
    </p:spTree>
    <p:extLst>
      <p:ext uri="{BB962C8B-B14F-4D97-AF65-F5344CB8AC3E}">
        <p14:creationId xmlns:p14="http://schemas.microsoft.com/office/powerpoint/2010/main" val="58695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500" b="1" dirty="0" smtClean="0"/>
              <a:t>2007</a:t>
            </a:r>
            <a:endParaRPr lang="cs-CZ" sz="35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prstClr val="black"/>
                </a:solidFill>
              </a:rPr>
              <a:t>novelizována Legislativní pravidla vlády </a:t>
            </a:r>
            <a:br>
              <a:rPr lang="cs-CZ" sz="3000" dirty="0">
                <a:solidFill>
                  <a:prstClr val="black"/>
                </a:solidFill>
              </a:rPr>
            </a:br>
            <a:r>
              <a:rPr lang="cs-CZ" sz="3000" dirty="0">
                <a:solidFill>
                  <a:prstClr val="black"/>
                </a:solidFill>
              </a:rPr>
              <a:t>a schváleny Obecné zásady </a:t>
            </a:r>
            <a:br>
              <a:rPr lang="cs-CZ" sz="3000" dirty="0">
                <a:solidFill>
                  <a:prstClr val="black"/>
                </a:solidFill>
              </a:rPr>
            </a:br>
            <a:r>
              <a:rPr lang="cs-CZ" sz="3000" dirty="0">
                <a:solidFill>
                  <a:prstClr val="black"/>
                </a:solidFill>
              </a:rPr>
              <a:t>pro hodnocení dopadů regulace (RIA)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prstClr val="black"/>
                </a:solidFill>
              </a:rPr>
              <a:t>Závěrečná zpráva RIA jako nedílná </a:t>
            </a:r>
            <a:r>
              <a:rPr lang="cs-CZ" sz="2600" dirty="0">
                <a:solidFill>
                  <a:prstClr val="black"/>
                </a:solidFill>
              </a:rPr>
              <a:t>součást </a:t>
            </a:r>
            <a:r>
              <a:rPr lang="cs-CZ" sz="2600" dirty="0" smtClean="0">
                <a:solidFill>
                  <a:prstClr val="black"/>
                </a:solidFill>
              </a:rPr>
              <a:t>Důvodové </a:t>
            </a:r>
            <a:r>
              <a:rPr lang="cs-CZ" sz="2600" dirty="0">
                <a:solidFill>
                  <a:prstClr val="black"/>
                </a:solidFill>
              </a:rPr>
              <a:t>zprávy / Odůvodnění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</a:rPr>
              <a:t>nastavena procesní pravidla a metodický postup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</a:rPr>
              <a:t>stanoven dvoustupňový proces (malá a velká RIA – u rozsáhlých dopadů)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</a:rPr>
              <a:t>ustaveno Grémium pro regulační reformu </a:t>
            </a:r>
            <a:br>
              <a:rPr lang="cs-CZ" sz="2600" dirty="0">
                <a:solidFill>
                  <a:prstClr val="black"/>
                </a:solidFill>
              </a:rPr>
            </a:br>
            <a:r>
              <a:rPr lang="cs-CZ" sz="2600" dirty="0">
                <a:solidFill>
                  <a:prstClr val="black"/>
                </a:solidFill>
              </a:rPr>
              <a:t>a efektivní veřejnou správu (koordinační orgán, projednává materiály k RIA) </a:t>
            </a:r>
          </a:p>
        </p:txBody>
      </p:sp>
    </p:spTree>
    <p:extLst>
      <p:ext uri="{BB962C8B-B14F-4D97-AF65-F5344CB8AC3E}">
        <p14:creationId xmlns:p14="http://schemas.microsoft.com/office/powerpoint/2010/main" val="3004897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800" b="1" dirty="0" smtClean="0"/>
              <a:t>2011</a:t>
            </a:r>
            <a:endParaRPr lang="cs-CZ" sz="35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agenda převedena z MV na ÚV ČR do kompetence předsedy Legislativní rady vlády (logická vazba na legislativní proces)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zrušeno rozdělení na velkou a malou RIA, </a:t>
            </a:r>
            <a:r>
              <a:rPr lang="cs-CZ" sz="3300" dirty="0" smtClean="0">
                <a:solidFill>
                  <a:prstClr val="black"/>
                </a:solidFill>
              </a:rPr>
              <a:t>tedy výstupem z procesu RIA je závěrečná zpráva z </a:t>
            </a:r>
            <a:r>
              <a:rPr lang="cs-CZ" sz="3300" dirty="0">
                <a:solidFill>
                  <a:prstClr val="black"/>
                </a:solidFill>
              </a:rPr>
              <a:t>hodnocení dopadů </a:t>
            </a:r>
            <a:r>
              <a:rPr lang="cs-CZ" sz="3300" dirty="0" smtClean="0">
                <a:solidFill>
                  <a:prstClr val="black"/>
                </a:solidFill>
              </a:rPr>
              <a:t>regulace (součást </a:t>
            </a:r>
            <a:r>
              <a:rPr lang="cs-CZ" sz="3300" dirty="0">
                <a:solidFill>
                  <a:prstClr val="black"/>
                </a:solidFill>
              </a:rPr>
              <a:t>Obecné části Důvodové zprávy / </a:t>
            </a:r>
            <a:r>
              <a:rPr lang="cs-CZ" sz="3300" dirty="0" smtClean="0">
                <a:solidFill>
                  <a:prstClr val="black"/>
                </a:solidFill>
              </a:rPr>
              <a:t>Odůvodnění), která již není zpracovávána ve dvou odlišných strukturách podle velké a malé 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300" dirty="0" smtClean="0">
                <a:solidFill>
                  <a:prstClr val="black"/>
                </a:solidFill>
              </a:rPr>
              <a:t>vznik </a:t>
            </a:r>
            <a:r>
              <a:rPr lang="cs-CZ" sz="3300" dirty="0">
                <a:solidFill>
                  <a:prstClr val="black"/>
                </a:solidFill>
              </a:rPr>
              <a:t>pracovní komise Legislativní rady vlády pro hodnocení dopadů regulace</a:t>
            </a:r>
          </a:p>
        </p:txBody>
      </p:sp>
    </p:spTree>
    <p:extLst>
      <p:ext uri="{BB962C8B-B14F-4D97-AF65-F5344CB8AC3E}">
        <p14:creationId xmlns:p14="http://schemas.microsoft.com/office/powerpoint/2010/main" val="2263553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800" b="1" dirty="0" smtClean="0"/>
              <a:t>2016</a:t>
            </a:r>
            <a:endParaRPr lang="cs-CZ" sz="35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závěrečná zpráva z hodnocení dopadů regulace samostatnou částí návrhu právního předpisu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stanovisko pracovní komise Legislativní rady vlády pro hodnocení dopadů regulace již není samostatnou </a:t>
            </a:r>
            <a:r>
              <a:rPr lang="cs-CZ" sz="3300" dirty="0" smtClean="0">
                <a:solidFill>
                  <a:prstClr val="black"/>
                </a:solidFill>
              </a:rPr>
              <a:t>součástí </a:t>
            </a:r>
            <a:r>
              <a:rPr lang="cs-CZ" sz="3300" dirty="0">
                <a:solidFill>
                  <a:prstClr val="black"/>
                </a:solidFill>
              </a:rPr>
              <a:t>stanoviska Legislativní rady vlády / předsedy Legislativní rady vlády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Metodická pomůcka pro prevenci nadbytečné regulatorní zátěže při implementaci práva EU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prstClr val="black"/>
                </a:solidFill>
              </a:rPr>
              <a:t>Metodika pro měření celkových nákladů na plnění povinností vyplývajících z regulace </a:t>
            </a:r>
          </a:p>
        </p:txBody>
      </p:sp>
    </p:spTree>
    <p:extLst>
      <p:ext uri="{BB962C8B-B14F-4D97-AF65-F5344CB8AC3E}">
        <p14:creationId xmlns:p14="http://schemas.microsoft.com/office/powerpoint/2010/main" val="1084380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2017</a:t>
            </a:r>
            <a:endParaRPr lang="cs-CZ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prstClr val="black"/>
                </a:solidFill>
              </a:rPr>
              <a:t>nový web </a:t>
            </a:r>
            <a:r>
              <a:rPr lang="cs-CZ" sz="2800" dirty="0">
                <a:solidFill>
                  <a:prstClr val="black"/>
                </a:solidFill>
                <a:hlinkClick r:id="rId2"/>
              </a:rPr>
              <a:t>ria.vlada.cz</a:t>
            </a:r>
            <a:endParaRPr lang="cs-CZ" sz="28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prstClr val="black"/>
                </a:solidFill>
              </a:rPr>
              <a:t>Vzdělávací manuál pro hodnocení dopadů regulace (RIA)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prstClr val="black"/>
                </a:solidFill>
              </a:rPr>
              <a:t>Zásady pro tvorbu digitálně přívětivé </a:t>
            </a:r>
            <a:r>
              <a:rPr lang="cs-CZ" sz="2800" dirty="0" smtClean="0">
                <a:solidFill>
                  <a:prstClr val="black"/>
                </a:solidFill>
              </a:rPr>
              <a:t>legislativy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1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</a:rPr>
              <a:t>2018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prstClr val="black"/>
                </a:solidFill>
              </a:rPr>
              <a:t>finalizace </a:t>
            </a:r>
            <a:r>
              <a:rPr lang="cs-CZ" sz="2800" dirty="0" smtClean="0">
                <a:solidFill>
                  <a:prstClr val="black"/>
                </a:solidFill>
              </a:rPr>
              <a:t>Metodiky </a:t>
            </a:r>
            <a:r>
              <a:rPr lang="cs-CZ" sz="2800" dirty="0">
                <a:solidFill>
                  <a:prstClr val="black"/>
                </a:solidFill>
              </a:rPr>
              <a:t>přezkumu účinnosti právních předpisů (ex post RIA)</a:t>
            </a:r>
          </a:p>
        </p:txBody>
      </p:sp>
    </p:spTree>
    <p:extLst>
      <p:ext uri="{BB962C8B-B14F-4D97-AF65-F5344CB8AC3E}">
        <p14:creationId xmlns:p14="http://schemas.microsoft.com/office/powerpoint/2010/main" val="344723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Proč se RIA provádí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/>
              <a:t>zvyšování </a:t>
            </a:r>
            <a:r>
              <a:rPr lang="cs-CZ" sz="2800" dirty="0"/>
              <a:t>kvality právních </a:t>
            </a:r>
            <a:r>
              <a:rPr lang="cs-CZ" sz="2800" dirty="0" smtClean="0"/>
              <a:t>předpisů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/>
              <a:t>zvyšování </a:t>
            </a:r>
            <a:r>
              <a:rPr lang="cs-CZ" sz="2800" dirty="0"/>
              <a:t>kvality podkladů pro rozhodnutí </a:t>
            </a:r>
            <a:r>
              <a:rPr lang="cs-CZ" sz="2800" dirty="0" smtClean="0"/>
              <a:t>vlády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/>
              <a:t>prezentace </a:t>
            </a:r>
            <a:r>
              <a:rPr lang="cs-CZ" sz="2800" dirty="0"/>
              <a:t>zvoleného řešení pro členy obou komor Parlamentu </a:t>
            </a:r>
            <a:r>
              <a:rPr lang="cs-CZ" sz="2800" dirty="0" smtClean="0"/>
              <a:t>ČR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n</a:t>
            </a:r>
            <a:r>
              <a:rPr lang="cs-CZ" sz="2800" dirty="0" smtClean="0"/>
              <a:t>ástroj pro identifikaci nadbytečné regulace </a:t>
            </a:r>
          </a:p>
          <a:p>
            <a:pPr marL="0" indent="0" algn="just">
              <a:buNone/>
            </a:pPr>
            <a:r>
              <a:rPr lang="cs-CZ" sz="2800" dirty="0" smtClean="0"/>
              <a:t>    a zastaralé legislativy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6393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128792" cy="4536504"/>
          </a:xfrm>
        </p:spPr>
        <p:txBody>
          <a:bodyPr>
            <a:noAutofit/>
          </a:bodyPr>
          <a:lstStyle/>
          <a:p>
            <a:endParaRPr lang="cs-CZ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  <a:r>
              <a:rPr lang="cs-CZ" sz="2400" dirty="0" smtClean="0">
                <a:solidFill>
                  <a:srgbClr val="1F497D"/>
                </a:solidFill>
              </a:rPr>
              <a:t/>
            </a:r>
            <a:br>
              <a:rPr lang="cs-CZ" sz="2400" dirty="0" smtClean="0">
                <a:solidFill>
                  <a:srgbClr val="1F497D"/>
                </a:solidFill>
              </a:rPr>
            </a:b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Mgr. Kateřina Slezáková</a:t>
            </a:r>
          </a:p>
          <a:p>
            <a:r>
              <a:rPr lang="cs-CZ" sz="2000" dirty="0">
                <a:solidFill>
                  <a:schemeClr val="tx1"/>
                </a:solidFill>
                <a:hlinkClick r:id="rId2"/>
              </a:rPr>
              <a:t>slezakova.katerina@vlada.cz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ria@vlada.cz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HODNOCENÍ DOPADŮ REGULACE 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 ČR</a:t>
            </a:r>
          </a:p>
          <a:p>
            <a:r>
              <a:rPr lang="cs-CZ" sz="2000" dirty="0">
                <a:solidFill>
                  <a:schemeClr val="tx1"/>
                </a:solidFill>
                <a:hlinkClick r:id="rId4"/>
              </a:rPr>
              <a:t>http://ria.vlada.cz/kontakty</a:t>
            </a:r>
            <a:r>
              <a:rPr lang="cs-CZ" sz="200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zvýšení transparentnosti a informovanosti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eliminovat nepředvídané </a:t>
            </a:r>
            <a:r>
              <a:rPr lang="cs-CZ" sz="2800" dirty="0" smtClean="0"/>
              <a:t>důsledky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vyhodnocení účinnosti (ex-post RIA)</a:t>
            </a:r>
          </a:p>
          <a:p>
            <a:pPr marL="0" indent="0" algn="just">
              <a:buNone/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8331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Kdy se RIA provádí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Hodnocení dopadů regulace se provádí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000" b="1" dirty="0" smtClean="0"/>
              <a:t>VŽDY</a:t>
            </a:r>
            <a:r>
              <a:rPr lang="cs-CZ" sz="4000" b="1" dirty="0"/>
              <a:t>! </a:t>
            </a:r>
          </a:p>
          <a:p>
            <a:pPr marL="0" indent="0" algn="just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0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Proces hodnocení dopadů regulace by měl být zahájen před samotnou přípravou normativního textu návrhu právního </a:t>
            </a:r>
            <a:r>
              <a:rPr lang="cs-CZ" sz="2800" dirty="0" smtClean="0"/>
              <a:t>předpisu.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Hodnocení dopadů regulace probíhá </a:t>
            </a:r>
            <a:br>
              <a:rPr lang="cs-CZ" sz="2800" dirty="0"/>
            </a:br>
            <a:r>
              <a:rPr lang="cs-CZ" sz="2800" dirty="0"/>
              <a:t>i v jednotlivých fázích legislativního procesu, což musí být zohledněno v závěrečné zprávě </a:t>
            </a:r>
            <a:r>
              <a:rPr lang="cs-CZ" sz="2800" dirty="0" smtClean="0"/>
              <a:t>z </a:t>
            </a:r>
            <a:r>
              <a:rPr lang="cs-CZ" sz="2800" dirty="0"/>
              <a:t>hodnocení dopadů regulace (aktualizace</a:t>
            </a:r>
            <a:r>
              <a:rPr lang="cs-CZ" sz="2800" dirty="0" smtClean="0"/>
              <a:t>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811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Bod </a:t>
            </a:r>
            <a:r>
              <a:rPr lang="cs-CZ" dirty="0"/>
              <a:t>2.3. Obecných zásad pro hodnocení dopadů regulace (RIA):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„V </a:t>
            </a:r>
            <a:r>
              <a:rPr lang="cs-CZ" i="1" dirty="0"/>
              <a:t>případě, že se k návrhu právního předpisu nezpracovává RIA, provede se hodnocení dopadů podle Legislativních pravidel vlády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43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Pojem „RIA“ podle výše uvedeného bodu Obecných zásad je použit ve významu „</a:t>
            </a:r>
            <a:r>
              <a:rPr lang="cs-CZ" b="1" dirty="0" smtClean="0"/>
              <a:t>Závěrečné zprávy z hodnocení dopadů regulace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Závěrečná zpráva z hodnocení dopadů regulace je součástí návrhu právního předpisu.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79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1149</TotalTime>
  <Words>1304</Words>
  <Application>Microsoft Office PowerPoint</Application>
  <PresentationFormat>Předvádění na obrazovce (4:3)</PresentationFormat>
  <Paragraphs>294</Paragraphs>
  <Slides>40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prezentace</vt:lpstr>
      <vt:lpstr>Prezentace aplikace PowerPoint</vt:lpstr>
      <vt:lpstr>Obsah</vt:lpstr>
      <vt:lpstr>Co je to hodnocení dopadů regulace </vt:lpstr>
      <vt:lpstr>Proč se RIA provádí</vt:lpstr>
      <vt:lpstr>Prezentace aplikace PowerPoint</vt:lpstr>
      <vt:lpstr>Kdy se RIA provádí</vt:lpstr>
      <vt:lpstr>Prezentace aplikace PowerPoint</vt:lpstr>
      <vt:lpstr>Prezentace aplikace PowerPoint</vt:lpstr>
      <vt:lpstr>Prezentace aplikace PowerPoint</vt:lpstr>
      <vt:lpstr>Závěrečná zpráva z hodnocení dopadů regulace se zpracovává pokud:</vt:lpstr>
      <vt:lpstr>Závěrečná zpráva z hodnocení dopadů regulace se zpracovává pokud:</vt:lpstr>
      <vt:lpstr>Struktura závěrečné zprávy  z hodnocení dopadů regulace</vt:lpstr>
      <vt:lpstr>Požadavky na závěrečnou zprávu  z hodnocení dopadů regulace</vt:lpstr>
      <vt:lpstr>Závěrečná zpráva z hodnocení dopadů regulace se nezpracovává:</vt:lpstr>
      <vt:lpstr>Závěrečná zpráva z hodnocení dopadů regulace se nezpracovává:</vt:lpstr>
      <vt:lpstr>Rozsah hodnocení dopadů regulace  v důvodové zprávě/odůvodnění</vt:lpstr>
      <vt:lpstr>Prezentace aplikace PowerPoint</vt:lpstr>
      <vt:lpstr>Základní dokumenty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Aktéři </vt:lpstr>
      <vt:lpstr>Vláda</vt:lpstr>
      <vt:lpstr>Předseda Legislativní rady vlády</vt:lpstr>
      <vt:lpstr>Legislativní rada vlády</vt:lpstr>
      <vt:lpstr>Pracovní komise Legislativní rady vlády</vt:lpstr>
      <vt:lpstr>Pracovní komise Legislativní rady vlády  pro hodnocení dopadů regulace</vt:lpstr>
      <vt:lpstr>Složení pracovní komise Legislativní rady vlády pro hodnocení dopadů regulace</vt:lpstr>
      <vt:lpstr>Odbor hodnocení dopadů regulace - struktura</vt:lpstr>
      <vt:lpstr>Odbor hodnocení dopadů regulace - působnost</vt:lpstr>
      <vt:lpstr>Oddělení pro koordinaci procesu  hodnocení dopadů regulace (RIA)</vt:lpstr>
      <vt:lpstr>Oddělení pro koordinaci procesu  hodnocení dopadů regulace (RIA)</vt:lpstr>
      <vt:lpstr>Vývoj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Kotajná Lydie</dc:creator>
  <cp:lastModifiedBy>Radana Kubová</cp:lastModifiedBy>
  <cp:revision>295</cp:revision>
  <cp:lastPrinted>2016-05-12T11:23:06Z</cp:lastPrinted>
  <dcterms:created xsi:type="dcterms:W3CDTF">2017-12-21T09:19:30Z</dcterms:created>
  <dcterms:modified xsi:type="dcterms:W3CDTF">2018-04-04T14:22:25Z</dcterms:modified>
</cp:coreProperties>
</file>