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7" r:id="rId2"/>
    <p:sldId id="268" r:id="rId3"/>
    <p:sldId id="269" r:id="rId4"/>
    <p:sldId id="267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66" r:id="rId16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82" autoAdjust="0"/>
    <p:restoredTop sz="94660"/>
  </p:normalViewPr>
  <p:slideViewPr>
    <p:cSldViewPr>
      <p:cViewPr>
        <p:scale>
          <a:sx n="90" d="100"/>
          <a:sy n="90" d="100"/>
        </p:scale>
        <p:origin x="-2262" y="-5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5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4A405D-E15C-4CCF-B6F5-13CAD745A756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2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5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61726B-BD32-4C31-A49B-F8A8C4A062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92123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9" y="2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4E7D24-5F9C-4E3F-8648-24D775B4A707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1" y="4714877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5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9" y="9428165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89864F-53C6-4646-A710-011ADB4728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2324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Picture 2" descr="Y:\OKK\ORGANIZAČNÍ\Šablony\Logo ÚV\03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94" y="332656"/>
            <a:ext cx="3895725" cy="1195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7473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5381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9391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15" descr="uvcr-logo-sablony-zahlavi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6093296"/>
            <a:ext cx="1800225" cy="5238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38231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085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3585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4064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3028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9296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0552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1480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BE643-4868-43BB-91A2-C4436EC014CB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444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1F497D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ria.vlada.cz/dokumenty/" TargetMode="External"/><Relationship Id="rId2" Type="http://schemas.openxmlformats.org/officeDocument/2006/relationships/hyperlink" Target="http://www.korupce.cz/cz/protikorupcni-temata/cia/cia-115011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kucera.frantisek@vlada.cz" TargetMode="External"/><Relationship Id="rId2" Type="http://schemas.openxmlformats.org/officeDocument/2006/relationships/hyperlink" Target="mailto:fadrny.dalibor@vlada.cz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korupce.cz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2420888"/>
            <a:ext cx="7128792" cy="3528392"/>
          </a:xfrm>
        </p:spPr>
        <p:txBody>
          <a:bodyPr>
            <a:noAutofit/>
          </a:bodyPr>
          <a:lstStyle/>
          <a:p>
            <a:r>
              <a:rPr lang="cs-CZ" b="1" cap="all" dirty="0">
                <a:solidFill>
                  <a:srgbClr val="1F497D"/>
                </a:solidFill>
              </a:rPr>
              <a:t>Hodnocení korupčních </a:t>
            </a:r>
            <a:r>
              <a:rPr lang="cs-CZ" b="1" cap="all" dirty="0" smtClean="0">
                <a:solidFill>
                  <a:srgbClr val="1F497D"/>
                </a:solidFill>
              </a:rPr>
              <a:t>rizik </a:t>
            </a:r>
            <a:r>
              <a:rPr lang="cs-CZ" b="1" cap="all" dirty="0">
                <a:solidFill>
                  <a:srgbClr val="1F497D"/>
                </a:solidFill>
              </a:rPr>
              <a:t>(</a:t>
            </a:r>
            <a:r>
              <a:rPr lang="cs-CZ" b="1" cap="all" dirty="0" smtClean="0">
                <a:solidFill>
                  <a:srgbClr val="1F497D"/>
                </a:solidFill>
              </a:rPr>
              <a:t>CIA) </a:t>
            </a:r>
            <a:br>
              <a:rPr lang="cs-CZ" b="1" cap="all" dirty="0" smtClean="0">
                <a:solidFill>
                  <a:srgbClr val="1F497D"/>
                </a:solidFill>
              </a:rPr>
            </a:br>
            <a:endParaRPr lang="cs-CZ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Oddělení boje s korupcí</a:t>
            </a:r>
          </a:p>
          <a:p>
            <a:endParaRPr lang="cs-CZ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Praha, 2018</a:t>
            </a:r>
            <a:endParaRPr lang="cs-CZ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0372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Významnost korupčních rizik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Vyhodnocení </a:t>
            </a:r>
            <a:r>
              <a:rPr lang="cs-CZ" b="1" dirty="0"/>
              <a:t>pravděpodobnosti výskytu</a:t>
            </a:r>
            <a:r>
              <a:rPr lang="cs-CZ" dirty="0"/>
              <a:t> korupčního jednání a </a:t>
            </a:r>
            <a:r>
              <a:rPr lang="cs-CZ" b="1" dirty="0"/>
              <a:t>závažnosti jeho </a:t>
            </a:r>
            <a:r>
              <a:rPr lang="cs-CZ" b="1" dirty="0" smtClean="0"/>
              <a:t>důsledků</a:t>
            </a:r>
            <a:r>
              <a:rPr lang="cs-CZ" dirty="0" smtClean="0"/>
              <a:t>.</a:t>
            </a:r>
          </a:p>
          <a:p>
            <a:r>
              <a:rPr lang="cs-CZ" dirty="0" smtClean="0"/>
              <a:t>Nejprve </a:t>
            </a:r>
            <a:r>
              <a:rPr lang="cs-CZ" b="1" dirty="0" smtClean="0"/>
              <a:t>samostatně</a:t>
            </a:r>
            <a:r>
              <a:rPr lang="cs-CZ" dirty="0" smtClean="0"/>
              <a:t> a pak </a:t>
            </a:r>
            <a:r>
              <a:rPr lang="cs-CZ" b="1" dirty="0" smtClean="0"/>
              <a:t>kombinovaně</a:t>
            </a:r>
            <a:r>
              <a:rPr lang="cs-CZ" dirty="0" smtClean="0"/>
              <a:t>.</a:t>
            </a:r>
          </a:p>
          <a:p>
            <a:r>
              <a:rPr lang="cs-CZ" dirty="0" smtClean="0"/>
              <a:t>Možné </a:t>
            </a:r>
            <a:r>
              <a:rPr lang="cs-CZ" b="1" dirty="0" smtClean="0"/>
              <a:t>bodové</a:t>
            </a:r>
            <a:r>
              <a:rPr lang="cs-CZ" dirty="0" smtClean="0"/>
              <a:t>, ale častěji </a:t>
            </a:r>
            <a:r>
              <a:rPr lang="cs-CZ" b="1" dirty="0"/>
              <a:t>slovní </a:t>
            </a:r>
            <a:r>
              <a:rPr lang="cs-CZ" b="1" dirty="0" smtClean="0"/>
              <a:t>hodnocení</a:t>
            </a:r>
            <a:r>
              <a:rPr lang="cs-CZ" dirty="0" smtClean="0"/>
              <a:t> významnosti: </a:t>
            </a:r>
            <a:br>
              <a:rPr lang="cs-CZ" dirty="0" smtClean="0"/>
            </a:br>
            <a:r>
              <a:rPr lang="cs-CZ" dirty="0" smtClean="0"/>
              <a:t>(</a:t>
            </a:r>
            <a:r>
              <a:rPr lang="cs-CZ" dirty="0"/>
              <a:t>extrémně nízká) – nízká – střední – vysoká – (extrémně vysoká)</a:t>
            </a:r>
          </a:p>
        </p:txBody>
      </p:sp>
    </p:spTree>
    <p:extLst>
      <p:ext uri="{BB962C8B-B14F-4D97-AF65-F5344CB8AC3E}">
        <p14:creationId xmlns:p14="http://schemas.microsoft.com/office/powerpoint/2010/main" val="27026523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Eliminace korupčních rizik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Není </a:t>
            </a:r>
            <a:r>
              <a:rPr lang="cs-CZ" dirty="0"/>
              <a:t>účelné </a:t>
            </a:r>
            <a:r>
              <a:rPr lang="cs-CZ" b="1" dirty="0"/>
              <a:t>hodnotit</a:t>
            </a:r>
            <a:r>
              <a:rPr lang="cs-CZ" dirty="0"/>
              <a:t> absolutně, ale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z </a:t>
            </a:r>
            <a:r>
              <a:rPr lang="cs-CZ" b="1" dirty="0" smtClean="0"/>
              <a:t>hlediska </a:t>
            </a:r>
            <a:r>
              <a:rPr lang="cs-CZ" b="1" dirty="0"/>
              <a:t>přiměřenosti</a:t>
            </a:r>
            <a:r>
              <a:rPr lang="cs-CZ" dirty="0"/>
              <a:t>, tj. </a:t>
            </a:r>
            <a:r>
              <a:rPr lang="cs-CZ" b="1" dirty="0"/>
              <a:t>porovnáním</a:t>
            </a:r>
            <a:r>
              <a:rPr lang="cs-CZ" dirty="0"/>
              <a:t> </a:t>
            </a:r>
            <a:r>
              <a:rPr lang="cs-CZ" b="1" dirty="0"/>
              <a:t>významnosti</a:t>
            </a:r>
            <a:r>
              <a:rPr lang="cs-CZ" dirty="0"/>
              <a:t> daných rizik oproti </a:t>
            </a:r>
            <a:r>
              <a:rPr lang="cs-CZ" b="1" dirty="0"/>
              <a:t>nákladům</a:t>
            </a:r>
            <a:r>
              <a:rPr lang="cs-CZ" dirty="0"/>
              <a:t>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či </a:t>
            </a:r>
            <a:r>
              <a:rPr lang="cs-CZ" dirty="0"/>
              <a:t>jiným </a:t>
            </a:r>
            <a:r>
              <a:rPr lang="cs-CZ" b="1" dirty="0"/>
              <a:t>nežádoucím důsledkům</a:t>
            </a:r>
            <a:r>
              <a:rPr lang="cs-CZ" dirty="0"/>
              <a:t> vyvolaným jejich případnou eliminací</a:t>
            </a:r>
            <a:r>
              <a:rPr lang="cs-CZ" dirty="0" smtClean="0"/>
              <a:t>.</a:t>
            </a:r>
          </a:p>
          <a:p>
            <a:r>
              <a:rPr lang="cs-CZ" b="1" dirty="0" smtClean="0"/>
              <a:t>Popis</a:t>
            </a:r>
            <a:r>
              <a:rPr lang="cs-CZ" dirty="0" smtClean="0"/>
              <a:t> </a:t>
            </a:r>
            <a:r>
              <a:rPr lang="cs-CZ" dirty="0"/>
              <a:t>konkrétních způsobů </a:t>
            </a:r>
            <a:r>
              <a:rPr lang="cs-CZ" b="1" dirty="0"/>
              <a:t>eliminace</a:t>
            </a:r>
            <a:r>
              <a:rPr lang="cs-CZ" dirty="0"/>
              <a:t>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či </a:t>
            </a:r>
            <a:r>
              <a:rPr lang="cs-CZ" b="1" dirty="0"/>
              <a:t>minimalizace</a:t>
            </a:r>
            <a:r>
              <a:rPr lang="cs-CZ" dirty="0"/>
              <a:t> korupčních </a:t>
            </a:r>
            <a:r>
              <a:rPr lang="cs-CZ" dirty="0" smtClean="0"/>
              <a:t>rizik.</a:t>
            </a:r>
          </a:p>
          <a:p>
            <a:r>
              <a:rPr lang="cs-CZ" b="1" dirty="0" smtClean="0"/>
              <a:t>Návrh </a:t>
            </a:r>
            <a:r>
              <a:rPr lang="cs-CZ" b="1" dirty="0"/>
              <a:t>konkrétních opatření</a:t>
            </a:r>
            <a:r>
              <a:rPr lang="cs-CZ" dirty="0"/>
              <a:t> vedoucích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k </a:t>
            </a:r>
            <a:r>
              <a:rPr lang="cs-CZ" dirty="0"/>
              <a:t>eliminaci či minimalizaci těchto rizik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při </a:t>
            </a:r>
            <a:r>
              <a:rPr lang="cs-CZ" dirty="0"/>
              <a:t>aplikační </a:t>
            </a:r>
            <a:r>
              <a:rPr lang="cs-CZ" dirty="0" smtClean="0"/>
              <a:t>praxi.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22094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Akceptovatelnost korupčních rizik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Dána </a:t>
            </a:r>
            <a:r>
              <a:rPr lang="cs-CZ" dirty="0"/>
              <a:t>především jejich </a:t>
            </a:r>
            <a:r>
              <a:rPr lang="cs-CZ" b="1" dirty="0" smtClean="0"/>
              <a:t>významností</a:t>
            </a:r>
            <a:r>
              <a:rPr lang="cs-CZ" dirty="0" smtClean="0"/>
              <a:t>.</a:t>
            </a:r>
          </a:p>
          <a:p>
            <a:r>
              <a:rPr lang="cs-CZ" dirty="0"/>
              <a:t>H</a:t>
            </a:r>
            <a:r>
              <a:rPr lang="cs-CZ" dirty="0" smtClean="0"/>
              <a:t>ranici </a:t>
            </a:r>
            <a:r>
              <a:rPr lang="cs-CZ" dirty="0"/>
              <a:t>akceptovatelnosti rizik </a:t>
            </a:r>
            <a:r>
              <a:rPr lang="cs-CZ" b="1" dirty="0"/>
              <a:t>nelze stanovit mechanicky</a:t>
            </a:r>
            <a:r>
              <a:rPr lang="cs-CZ" dirty="0"/>
              <a:t>, </a:t>
            </a:r>
            <a:r>
              <a:rPr lang="cs-CZ" dirty="0" smtClean="0"/>
              <a:t>ale </a:t>
            </a:r>
            <a:r>
              <a:rPr lang="cs-CZ" b="1" dirty="0" smtClean="0"/>
              <a:t>VŽDY individuálně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smtClean="0"/>
              <a:t>ve </a:t>
            </a:r>
            <a:r>
              <a:rPr lang="cs-CZ" dirty="0"/>
              <a:t>vztahu ke konkrétní právní </a:t>
            </a:r>
            <a:r>
              <a:rPr lang="cs-CZ" dirty="0" smtClean="0"/>
              <a:t>úpravě.</a:t>
            </a:r>
          </a:p>
          <a:p>
            <a:r>
              <a:rPr lang="cs-CZ" dirty="0" smtClean="0"/>
              <a:t>Akceptovatelnost závislá na </a:t>
            </a:r>
            <a:r>
              <a:rPr lang="cs-CZ" b="1" dirty="0" smtClean="0"/>
              <a:t>obtížnosti eliminace</a:t>
            </a:r>
            <a:r>
              <a:rPr lang="cs-CZ" dirty="0" smtClean="0"/>
              <a:t>.</a:t>
            </a:r>
          </a:p>
          <a:p>
            <a:r>
              <a:rPr lang="cs-CZ" dirty="0" smtClean="0"/>
              <a:t>Ovlivněna </a:t>
            </a:r>
            <a:r>
              <a:rPr lang="cs-CZ" b="1" dirty="0" smtClean="0"/>
              <a:t>zhodnocením objektivní potřebnosti</a:t>
            </a:r>
            <a:r>
              <a:rPr lang="cs-CZ" dirty="0" smtClean="0"/>
              <a:t> a případnou nemožností </a:t>
            </a:r>
            <a:r>
              <a:rPr lang="cs-CZ" b="1" dirty="0" smtClean="0"/>
              <a:t>dosáhnout stanoveného cíle jinými prostředky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94585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Rozsah </a:t>
            </a:r>
            <a:r>
              <a:rPr lang="cs-CZ" dirty="0"/>
              <a:t>provádění zhodnocení korupčních rizik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 smtClean="0"/>
              <a:t>Provádění zhodnocení korupčních rizik je třeba </a:t>
            </a:r>
            <a:r>
              <a:rPr lang="cs-CZ" b="1" dirty="0" smtClean="0"/>
              <a:t>aplikovat přiměřeně</a:t>
            </a:r>
            <a:r>
              <a:rPr lang="cs-CZ" dirty="0" smtClean="0"/>
              <a:t> s ohledem na:</a:t>
            </a:r>
          </a:p>
          <a:p>
            <a:r>
              <a:rPr lang="cs-CZ" dirty="0" smtClean="0"/>
              <a:t>Obsah </a:t>
            </a:r>
            <a:r>
              <a:rPr lang="cs-CZ" dirty="0"/>
              <a:t>právního </a:t>
            </a:r>
            <a:r>
              <a:rPr lang="cs-CZ" dirty="0" smtClean="0"/>
              <a:t>předpisu (</a:t>
            </a:r>
            <a:r>
              <a:rPr lang="cs-CZ" i="1" dirty="0" smtClean="0"/>
              <a:t>např.  technické řešení)</a:t>
            </a:r>
          </a:p>
          <a:p>
            <a:r>
              <a:rPr lang="cs-CZ" dirty="0"/>
              <a:t>Druh právního </a:t>
            </a:r>
            <a:r>
              <a:rPr lang="cs-CZ" dirty="0" smtClean="0"/>
              <a:t>předpisu </a:t>
            </a:r>
            <a:br>
              <a:rPr lang="cs-CZ" dirty="0" smtClean="0"/>
            </a:br>
            <a:r>
              <a:rPr lang="cs-CZ" i="1" dirty="0" smtClean="0"/>
              <a:t>(některé vyžadují specifický rozsah CIA)</a:t>
            </a:r>
          </a:p>
          <a:p>
            <a:pPr lvl="1"/>
            <a:r>
              <a:rPr lang="cs-CZ" dirty="0"/>
              <a:t>Novela právního </a:t>
            </a:r>
            <a:r>
              <a:rPr lang="cs-CZ" dirty="0" smtClean="0"/>
              <a:t>předpisu </a:t>
            </a:r>
            <a:br>
              <a:rPr lang="cs-CZ" dirty="0" smtClean="0"/>
            </a:br>
            <a:r>
              <a:rPr lang="cs-CZ" i="1" dirty="0" smtClean="0"/>
              <a:t>(vyžaduje zasazení do celkového kontextu)</a:t>
            </a:r>
          </a:p>
          <a:p>
            <a:pPr lvl="1"/>
            <a:r>
              <a:rPr lang="cs-CZ" dirty="0"/>
              <a:t>Právní předpis implementující právo Evropské </a:t>
            </a:r>
            <a:r>
              <a:rPr lang="cs-CZ" dirty="0" smtClean="0"/>
              <a:t>unie </a:t>
            </a:r>
            <a:r>
              <a:rPr lang="cs-CZ" i="1" dirty="0" smtClean="0"/>
              <a:t>(zvláště u možnosti diskrece v transpozici)</a:t>
            </a:r>
          </a:p>
          <a:p>
            <a:pPr lvl="1"/>
            <a:r>
              <a:rPr lang="cs-CZ" dirty="0"/>
              <a:t>Prováděcí právní </a:t>
            </a:r>
            <a:r>
              <a:rPr lang="cs-CZ" dirty="0" smtClean="0"/>
              <a:t>předpis </a:t>
            </a:r>
            <a:br>
              <a:rPr lang="cs-CZ" dirty="0" smtClean="0"/>
            </a:br>
            <a:r>
              <a:rPr lang="cs-CZ" i="1" dirty="0" smtClean="0"/>
              <a:t>(dle věcné povahy buď pouze odkázat na prováděný předpis, nebo provést plnohodnotné samostatné zhodnocení)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6828214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Užitečné odkazy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Aktuální Metodiku CIA </a:t>
            </a:r>
            <a:r>
              <a:rPr lang="cs-CZ" dirty="0"/>
              <a:t>lze nalézt na: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>
                <a:hlinkClick r:id="rId2"/>
              </a:rPr>
              <a:t>http</a:t>
            </a:r>
            <a:r>
              <a:rPr lang="cs-CZ" dirty="0">
                <a:hlinkClick r:id="rId2"/>
              </a:rPr>
              <a:t>://www.korupce.cz/cz/protikorupcni-temata/cia/cia-115011</a:t>
            </a:r>
            <a:r>
              <a:rPr lang="cs-CZ" dirty="0" smtClean="0">
                <a:hlinkClick r:id="rId2"/>
              </a:rPr>
              <a:t>/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nebo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>
                <a:hlinkClick r:id="rId3"/>
              </a:rPr>
              <a:t>http</a:t>
            </a:r>
            <a:r>
              <a:rPr lang="cs-CZ" dirty="0">
                <a:hlinkClick r:id="rId3"/>
              </a:rPr>
              <a:t>://ria.vlada.cz/dokumenty</a:t>
            </a:r>
            <a:r>
              <a:rPr lang="cs-CZ" dirty="0" smtClean="0">
                <a:hlinkClick r:id="rId3"/>
              </a:rPr>
              <a:t>/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4505214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71600" y="2420888"/>
            <a:ext cx="7128792" cy="3600400"/>
          </a:xfrm>
        </p:spPr>
        <p:txBody>
          <a:bodyPr>
            <a:noAutofit/>
          </a:bodyPr>
          <a:lstStyle/>
          <a:p>
            <a:r>
              <a:rPr lang="cs-CZ" b="1" dirty="0" smtClean="0">
                <a:solidFill>
                  <a:srgbClr val="1F497D"/>
                </a:solidFill>
              </a:rPr>
              <a:t>Děkujeme Vám za pozornost!</a:t>
            </a:r>
            <a:r>
              <a:rPr lang="cs-CZ" sz="2400" b="1" dirty="0" smtClean="0">
                <a:solidFill>
                  <a:srgbClr val="1F497D"/>
                </a:solidFill>
              </a:rPr>
              <a:t/>
            </a:r>
            <a:br>
              <a:rPr lang="cs-CZ" sz="2400" b="1" dirty="0" smtClean="0">
                <a:solidFill>
                  <a:srgbClr val="1F497D"/>
                </a:solidFill>
              </a:rPr>
            </a:br>
            <a:endParaRPr lang="cs-CZ" sz="2000" b="1" dirty="0">
              <a:solidFill>
                <a:schemeClr val="tx1"/>
              </a:solidFill>
            </a:endParaRPr>
          </a:p>
          <a:p>
            <a:r>
              <a:rPr lang="cs-CZ" sz="2200" b="1" dirty="0" smtClean="0">
                <a:solidFill>
                  <a:schemeClr val="tx1"/>
                </a:solidFill>
              </a:rPr>
              <a:t>Mgr. Bc. Dalibor </a:t>
            </a:r>
            <a:r>
              <a:rPr lang="cs-CZ" sz="2200" b="1" dirty="0" smtClean="0">
                <a:solidFill>
                  <a:schemeClr val="tx1"/>
                </a:solidFill>
              </a:rPr>
              <a:t>Fadrný</a:t>
            </a:r>
            <a:br>
              <a:rPr lang="cs-CZ" sz="2200" b="1" dirty="0" smtClean="0">
                <a:solidFill>
                  <a:schemeClr val="tx1"/>
                </a:solidFill>
              </a:rPr>
            </a:br>
            <a:r>
              <a:rPr lang="cs-CZ" sz="2200" b="1" dirty="0" smtClean="0">
                <a:solidFill>
                  <a:schemeClr val="tx1"/>
                </a:solidFill>
              </a:rPr>
              <a:t>Ing</a:t>
            </a:r>
            <a:r>
              <a:rPr lang="cs-CZ" sz="2200" b="1" dirty="0">
                <a:solidFill>
                  <a:schemeClr val="tx1"/>
                </a:solidFill>
              </a:rPr>
              <a:t>. František Kučera</a:t>
            </a:r>
          </a:p>
          <a:p>
            <a:endParaRPr lang="cs-CZ" sz="2200" dirty="0" smtClean="0">
              <a:solidFill>
                <a:schemeClr val="tx1"/>
              </a:solidFill>
            </a:endParaRPr>
          </a:p>
          <a:p>
            <a:r>
              <a:rPr lang="cs-CZ" sz="2200" dirty="0" smtClean="0">
                <a:solidFill>
                  <a:schemeClr val="tx1"/>
                </a:solidFill>
                <a:hlinkClick r:id="rId2"/>
              </a:rPr>
              <a:t>fadrny.dalibor@vlada.cz</a:t>
            </a:r>
            <a:endParaRPr lang="cs-CZ" sz="2200" dirty="0" smtClean="0">
              <a:solidFill>
                <a:schemeClr val="tx1"/>
              </a:solidFill>
            </a:endParaRPr>
          </a:p>
          <a:p>
            <a:r>
              <a:rPr lang="cs-CZ" sz="2200" dirty="0" smtClean="0">
                <a:solidFill>
                  <a:schemeClr val="tx1"/>
                </a:solidFill>
                <a:hlinkClick r:id="rId3"/>
              </a:rPr>
              <a:t>kucera.frantisek@vlada.cz</a:t>
            </a:r>
            <a:endParaRPr lang="cs-CZ" sz="2200" dirty="0">
              <a:solidFill>
                <a:schemeClr val="tx1"/>
              </a:solidFill>
            </a:endParaRPr>
          </a:p>
          <a:p>
            <a:endParaRPr lang="cs-CZ" sz="2200" dirty="0" smtClean="0">
              <a:solidFill>
                <a:schemeClr val="tx1"/>
              </a:solidFill>
              <a:hlinkClick r:id="rId4"/>
            </a:endParaRPr>
          </a:p>
          <a:p>
            <a:r>
              <a:rPr lang="cs-CZ" sz="2200" dirty="0" smtClean="0">
                <a:solidFill>
                  <a:schemeClr val="tx1"/>
                </a:solidFill>
                <a:hlinkClick r:id="rId4"/>
              </a:rPr>
              <a:t>www.korupce.cz</a:t>
            </a:r>
            <a:r>
              <a:rPr lang="cs-CZ" sz="2200" dirty="0" smtClean="0">
                <a:solidFill>
                  <a:schemeClr val="tx1"/>
                </a:solidFill>
              </a:rPr>
              <a:t> </a:t>
            </a:r>
            <a:endParaRPr lang="cs-CZ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9653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CIA součástí RIA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800" b="1" dirty="0" smtClean="0"/>
              <a:t>Od </a:t>
            </a:r>
            <a:r>
              <a:rPr lang="cs-CZ" sz="2800" b="1" dirty="0"/>
              <a:t>1. ledna </a:t>
            </a:r>
            <a:r>
              <a:rPr lang="cs-CZ" sz="2800" b="1" dirty="0" smtClean="0"/>
              <a:t>2013</a:t>
            </a:r>
            <a:r>
              <a:rPr lang="cs-CZ" sz="2800" dirty="0" smtClean="0"/>
              <a:t> – </a:t>
            </a:r>
            <a:r>
              <a:rPr lang="cs-CZ" sz="2800" b="1" dirty="0" smtClean="0"/>
              <a:t>Legislativní pravidla vlády – </a:t>
            </a:r>
            <a:r>
              <a:rPr lang="cs-CZ" sz="2800" dirty="0" smtClean="0"/>
              <a:t>zhodnocení </a:t>
            </a:r>
            <a:r>
              <a:rPr lang="cs-CZ" sz="2800" dirty="0"/>
              <a:t>korupčních rizik </a:t>
            </a:r>
            <a:r>
              <a:rPr lang="cs-CZ" sz="2800" dirty="0" smtClean="0"/>
              <a:t>(</a:t>
            </a:r>
            <a:r>
              <a:rPr lang="en-US" sz="2800" i="1" dirty="0" smtClean="0"/>
              <a:t>Corruption Impact Assessment</a:t>
            </a:r>
            <a:r>
              <a:rPr lang="cs-CZ" sz="2800" dirty="0" smtClean="0"/>
              <a:t>, CIA) – </a:t>
            </a:r>
            <a:r>
              <a:rPr lang="cs-CZ" sz="2800" b="1" dirty="0" smtClean="0"/>
              <a:t>povinná obsahová </a:t>
            </a:r>
            <a:r>
              <a:rPr lang="cs-CZ" sz="2800" b="1" dirty="0"/>
              <a:t>náležitost</a:t>
            </a:r>
            <a:r>
              <a:rPr lang="cs-CZ" sz="2800" dirty="0"/>
              <a:t> předkládaných materiálů legislativní </a:t>
            </a:r>
            <a:r>
              <a:rPr lang="cs-CZ" sz="2800" dirty="0" smtClean="0"/>
              <a:t>povahy.</a:t>
            </a:r>
            <a:endParaRPr lang="cs-CZ" sz="2800" dirty="0"/>
          </a:p>
          <a:p>
            <a:r>
              <a:rPr lang="cs-CZ" sz="2800" b="1" dirty="0" smtClean="0"/>
              <a:t>Od 3</a:t>
            </a:r>
            <a:r>
              <a:rPr lang="cs-CZ" sz="2800" b="1" dirty="0"/>
              <a:t>. února 2016 </a:t>
            </a:r>
            <a:r>
              <a:rPr lang="cs-CZ" sz="2800" b="1" dirty="0" smtClean="0"/>
              <a:t>– Legislativní pravidla </a:t>
            </a:r>
            <a:r>
              <a:rPr lang="cs-CZ" sz="2800" b="1" dirty="0"/>
              <a:t>vlády </a:t>
            </a:r>
            <a:r>
              <a:rPr lang="cs-CZ" sz="2800" dirty="0" smtClean="0"/>
              <a:t>a</a:t>
            </a:r>
            <a:r>
              <a:rPr lang="cs-CZ" sz="2800" b="1" dirty="0" smtClean="0"/>
              <a:t> Obecné zásady </a:t>
            </a:r>
            <a:r>
              <a:rPr lang="cs-CZ" sz="2800" b="1" dirty="0"/>
              <a:t>pro hodnocení dopadů regulace (RIA)</a:t>
            </a:r>
            <a:r>
              <a:rPr lang="cs-CZ" sz="2800" dirty="0"/>
              <a:t> </a:t>
            </a:r>
            <a:r>
              <a:rPr lang="cs-CZ" sz="2800" dirty="0" smtClean="0"/>
              <a:t>– podřazeno pod </a:t>
            </a:r>
            <a:r>
              <a:rPr lang="cs-CZ" sz="2800" b="1" dirty="0" smtClean="0"/>
              <a:t>hodnocení specifických dopadů</a:t>
            </a:r>
            <a:r>
              <a:rPr lang="cs-CZ" sz="2800" dirty="0" smtClean="0"/>
              <a:t> v rámci RIA.</a:t>
            </a:r>
          </a:p>
        </p:txBody>
      </p:sp>
    </p:spTree>
    <p:extLst>
      <p:ext uri="{BB962C8B-B14F-4D97-AF65-F5344CB8AC3E}">
        <p14:creationId xmlns:p14="http://schemas.microsoft.com/office/powerpoint/2010/main" val="2661974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Obecné zásady </a:t>
            </a:r>
            <a:r>
              <a:rPr lang="cs-CZ" dirty="0"/>
              <a:t>pro hodnocení dopadů regulace (RIA)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Zhodnocení korupčních rizik</a:t>
            </a:r>
            <a:r>
              <a:rPr lang="cs-CZ" dirty="0" smtClean="0"/>
              <a:t> předkladatel provádí v:</a:t>
            </a:r>
          </a:p>
          <a:p>
            <a:pPr lvl="1"/>
            <a:r>
              <a:rPr lang="cs-CZ" dirty="0" smtClean="0"/>
              <a:t>Přehledu dopadů (bod 10.10)</a:t>
            </a:r>
          </a:p>
          <a:p>
            <a:pPr lvl="1"/>
            <a:r>
              <a:rPr lang="cs-CZ" dirty="0"/>
              <a:t>Závěrečná zpráva RIA </a:t>
            </a:r>
            <a:r>
              <a:rPr lang="cs-CZ" dirty="0" smtClean="0"/>
              <a:t>(část 4. Stanovení </a:t>
            </a:r>
            <a:r>
              <a:rPr lang="cs-CZ" dirty="0"/>
              <a:t>pořadí variant a výběr </a:t>
            </a:r>
            <a:r>
              <a:rPr lang="cs-CZ" dirty="0" smtClean="0"/>
              <a:t>nejvhodnějšího řešení)</a:t>
            </a:r>
          </a:p>
          <a:p>
            <a:pPr lvl="1"/>
            <a:r>
              <a:rPr lang="cs-CZ" dirty="0" smtClean="0"/>
              <a:t>Shrnutí závěrečné zprávy RIA (bod 3.10)</a:t>
            </a:r>
          </a:p>
        </p:txBody>
      </p:sp>
    </p:spTree>
    <p:extLst>
      <p:ext uri="{BB962C8B-B14F-4D97-AF65-F5344CB8AC3E}">
        <p14:creationId xmlns:p14="http://schemas.microsoft.com/office/powerpoint/2010/main" val="4242759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Legislativní pravidla vlády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Pokud se RIA nezpracovává, je dle Legislativních pravidel vlády </a:t>
            </a:r>
            <a:r>
              <a:rPr lang="pl-PL" b="1" dirty="0" smtClean="0"/>
              <a:t>zhodnocení korupčních rizik</a:t>
            </a:r>
            <a:r>
              <a:rPr lang="pl-PL" dirty="0" smtClean="0"/>
              <a:t> součástí:</a:t>
            </a:r>
          </a:p>
          <a:p>
            <a:pPr lvl="1"/>
            <a:r>
              <a:rPr lang="pl-PL" dirty="0"/>
              <a:t>v</a:t>
            </a:r>
            <a:r>
              <a:rPr lang="pl-PL" dirty="0" smtClean="0"/>
              <a:t>ěcného záměru zákona,</a:t>
            </a:r>
          </a:p>
          <a:p>
            <a:pPr lvl="1"/>
            <a:r>
              <a:rPr lang="pl-PL" dirty="0"/>
              <a:t>o</a:t>
            </a:r>
            <a:r>
              <a:rPr lang="pl-PL" dirty="0" smtClean="0"/>
              <a:t>becné části důvodové zprávy návrhu zákona,</a:t>
            </a:r>
          </a:p>
          <a:p>
            <a:pPr lvl="1"/>
            <a:r>
              <a:rPr lang="pl-PL" dirty="0"/>
              <a:t>o</a:t>
            </a:r>
            <a:r>
              <a:rPr lang="pl-PL" dirty="0" smtClean="0"/>
              <a:t>becné části odůvodnění nařízení vlády,</a:t>
            </a:r>
          </a:p>
          <a:p>
            <a:pPr lvl="1"/>
            <a:r>
              <a:rPr lang="pl-PL" dirty="0"/>
              <a:t>o</a:t>
            </a:r>
            <a:r>
              <a:rPr lang="pl-PL" dirty="0" smtClean="0"/>
              <a:t>becné části odůvodnění vyhlášky, obdobně jako u nařízení vlády.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65623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zhodnocení korupčních rizik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K</a:t>
            </a:r>
            <a:r>
              <a:rPr lang="cs-CZ" dirty="0" smtClean="0"/>
              <a:t>omplexní </a:t>
            </a:r>
            <a:r>
              <a:rPr lang="cs-CZ" b="1" dirty="0"/>
              <a:t>posouzení</a:t>
            </a:r>
            <a:r>
              <a:rPr lang="cs-CZ" dirty="0"/>
              <a:t> korupčního potenciálu navrhované právní </a:t>
            </a:r>
            <a:r>
              <a:rPr lang="cs-CZ" dirty="0" smtClean="0"/>
              <a:t>úpravy </a:t>
            </a:r>
            <a:br>
              <a:rPr lang="cs-CZ" dirty="0" smtClean="0"/>
            </a:br>
            <a:r>
              <a:rPr lang="cs-CZ" dirty="0" smtClean="0"/>
              <a:t>a </a:t>
            </a:r>
            <a:r>
              <a:rPr lang="cs-CZ" b="1" dirty="0"/>
              <a:t>volba opatření</a:t>
            </a:r>
            <a:r>
              <a:rPr lang="cs-CZ" dirty="0"/>
              <a:t> vedoucích k odstranění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či </a:t>
            </a:r>
            <a:r>
              <a:rPr lang="cs-CZ" dirty="0"/>
              <a:t>snížení detekovaných korupčních rizik při její aplikaci</a:t>
            </a:r>
            <a:r>
              <a:rPr lang="cs-CZ" dirty="0" smtClean="0"/>
              <a:t>.</a:t>
            </a:r>
          </a:p>
          <a:p>
            <a:r>
              <a:rPr lang="cs-CZ" dirty="0" smtClean="0"/>
              <a:t>CIA je jedním z </a:t>
            </a:r>
            <a:r>
              <a:rPr lang="cs-CZ" b="1" dirty="0" smtClean="0"/>
              <a:t>důležitých nástrojů boje</a:t>
            </a:r>
            <a:br>
              <a:rPr lang="cs-CZ" b="1" dirty="0" smtClean="0"/>
            </a:br>
            <a:r>
              <a:rPr lang="cs-CZ" b="1" dirty="0" smtClean="0"/>
              <a:t>s korupcí</a:t>
            </a:r>
            <a:r>
              <a:rPr lang="cs-CZ" dirty="0" smtClean="0"/>
              <a:t> obsažených ve vládních protikorupčních strategických dokumentech.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6417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Metodika hodnocení korupčních rizik (CIA)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Aktualizovaná verze metodiky byla dne </a:t>
            </a:r>
            <a:br>
              <a:rPr lang="cs-CZ" dirty="0" smtClean="0"/>
            </a:br>
            <a:r>
              <a:rPr lang="cs-CZ" dirty="0" smtClean="0"/>
              <a:t>1. prosince 2015 schválena </a:t>
            </a:r>
            <a:r>
              <a:rPr lang="cs-CZ" b="1" dirty="0" smtClean="0"/>
              <a:t>Radou vlády </a:t>
            </a:r>
            <a:br>
              <a:rPr lang="cs-CZ" b="1" dirty="0" smtClean="0"/>
            </a:br>
            <a:r>
              <a:rPr lang="cs-CZ" b="1" dirty="0" smtClean="0"/>
              <a:t>pro koordinaci boje s korupcí</a:t>
            </a:r>
            <a:r>
              <a:rPr lang="cs-CZ" dirty="0" smtClean="0"/>
              <a:t>, která </a:t>
            </a:r>
            <a:r>
              <a:rPr lang="cs-CZ" dirty="0"/>
              <a:t>předkladatelům </a:t>
            </a:r>
            <a:r>
              <a:rPr lang="cs-CZ" b="1" dirty="0"/>
              <a:t>doporučila</a:t>
            </a:r>
            <a:r>
              <a:rPr lang="cs-CZ" dirty="0"/>
              <a:t> její </a:t>
            </a:r>
            <a:r>
              <a:rPr lang="cs-CZ" dirty="0" smtClean="0"/>
              <a:t>používání.</a:t>
            </a:r>
          </a:p>
          <a:p>
            <a:r>
              <a:rPr lang="cs-CZ" dirty="0"/>
              <a:t>Cílem </a:t>
            </a:r>
            <a:r>
              <a:rPr lang="cs-CZ" dirty="0" smtClean="0"/>
              <a:t>metodiky je větší </a:t>
            </a:r>
            <a:r>
              <a:rPr lang="cs-CZ" b="1" dirty="0" err="1" smtClean="0"/>
              <a:t>návodnost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smtClean="0"/>
              <a:t>a </a:t>
            </a:r>
            <a:r>
              <a:rPr lang="cs-CZ" b="1" dirty="0" smtClean="0"/>
              <a:t>srozumitelnost</a:t>
            </a:r>
            <a:r>
              <a:rPr lang="cs-CZ" dirty="0" smtClean="0"/>
              <a:t> pro předkladatele.</a:t>
            </a:r>
          </a:p>
          <a:p>
            <a:r>
              <a:rPr lang="cs-CZ" dirty="0" smtClean="0"/>
              <a:t>Obsahuje části směřující k </a:t>
            </a:r>
            <a:r>
              <a:rPr lang="cs-CZ" b="1" dirty="0" smtClean="0"/>
              <a:t>identifikaci</a:t>
            </a:r>
            <a:r>
              <a:rPr lang="cs-CZ" dirty="0" smtClean="0"/>
              <a:t>, </a:t>
            </a:r>
            <a:r>
              <a:rPr lang="cs-CZ" b="1" dirty="0" smtClean="0"/>
              <a:t>zhodnocení</a:t>
            </a:r>
            <a:r>
              <a:rPr lang="cs-CZ" dirty="0" smtClean="0"/>
              <a:t> a následné </a:t>
            </a:r>
            <a:r>
              <a:rPr lang="cs-CZ" b="1" dirty="0" smtClean="0"/>
              <a:t>eliminaci</a:t>
            </a:r>
            <a:r>
              <a:rPr lang="cs-CZ" dirty="0" smtClean="0"/>
              <a:t> korupčních rizik.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30033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struktura Metodiky CIA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Úvod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Postup </a:t>
            </a:r>
            <a:r>
              <a:rPr lang="cs-CZ" dirty="0"/>
              <a:t>zhodnocení korupčních </a:t>
            </a:r>
            <a:r>
              <a:rPr lang="cs-CZ" dirty="0" smtClean="0"/>
              <a:t>rizik</a:t>
            </a:r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Rozsah </a:t>
            </a:r>
            <a:r>
              <a:rPr lang="cs-CZ" dirty="0"/>
              <a:t>provádění zhodnocení korupčních </a:t>
            </a:r>
            <a:r>
              <a:rPr lang="cs-CZ" dirty="0" smtClean="0"/>
              <a:t>rizik</a:t>
            </a:r>
          </a:p>
        </p:txBody>
      </p:sp>
    </p:spTree>
    <p:extLst>
      <p:ext uri="{BB962C8B-B14F-4D97-AF65-F5344CB8AC3E}">
        <p14:creationId xmlns:p14="http://schemas.microsoft.com/office/powerpoint/2010/main" val="8329092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Postup </a:t>
            </a:r>
            <a:r>
              <a:rPr lang="cs-CZ" dirty="0"/>
              <a:t>zhodnocení korupčních rizik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Identifikace korupčních </a:t>
            </a:r>
            <a:r>
              <a:rPr lang="cs-CZ" dirty="0" smtClean="0"/>
              <a:t>rizik</a:t>
            </a:r>
            <a:br>
              <a:rPr lang="cs-CZ" dirty="0" smtClean="0"/>
            </a:br>
            <a:endParaRPr lang="cs-CZ" dirty="0" smtClean="0"/>
          </a:p>
          <a:p>
            <a:r>
              <a:rPr lang="cs-CZ" dirty="0"/>
              <a:t>Významnost korupčních </a:t>
            </a:r>
            <a:r>
              <a:rPr lang="cs-CZ" dirty="0" smtClean="0"/>
              <a:t>rizik</a:t>
            </a:r>
            <a:br>
              <a:rPr lang="cs-CZ" dirty="0" smtClean="0"/>
            </a:br>
            <a:endParaRPr lang="cs-CZ" dirty="0" smtClean="0"/>
          </a:p>
          <a:p>
            <a:r>
              <a:rPr lang="cs-CZ" dirty="0"/>
              <a:t>Eliminace korupčních </a:t>
            </a:r>
            <a:r>
              <a:rPr lang="cs-CZ" dirty="0" smtClean="0"/>
              <a:t>rizik</a:t>
            </a:r>
            <a:br>
              <a:rPr lang="cs-CZ" dirty="0" smtClean="0"/>
            </a:br>
            <a:endParaRPr lang="cs-CZ" dirty="0" smtClean="0"/>
          </a:p>
          <a:p>
            <a:r>
              <a:rPr lang="cs-CZ" dirty="0"/>
              <a:t>Akceptovatelnost korupčních rizik</a:t>
            </a:r>
          </a:p>
        </p:txBody>
      </p:sp>
    </p:spTree>
    <p:extLst>
      <p:ext uri="{BB962C8B-B14F-4D97-AF65-F5344CB8AC3E}">
        <p14:creationId xmlns:p14="http://schemas.microsoft.com/office/powerpoint/2010/main" val="2518813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Identifikace korupčních rizik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Povaha </a:t>
            </a:r>
            <a:r>
              <a:rPr lang="cs-CZ" dirty="0"/>
              <a:t>právní </a:t>
            </a:r>
            <a:r>
              <a:rPr lang="cs-CZ" dirty="0" smtClean="0"/>
              <a:t>úpravy</a:t>
            </a:r>
          </a:p>
          <a:p>
            <a:pPr lvl="1"/>
            <a:r>
              <a:rPr lang="cs-CZ" dirty="0" smtClean="0"/>
              <a:t>Přiměřenost</a:t>
            </a:r>
          </a:p>
          <a:p>
            <a:pPr lvl="1"/>
            <a:r>
              <a:rPr lang="cs-CZ" dirty="0" smtClean="0"/>
              <a:t>Jednoznačnost</a:t>
            </a:r>
          </a:p>
          <a:p>
            <a:pPr lvl="1"/>
            <a:r>
              <a:rPr lang="cs-CZ" dirty="0" smtClean="0"/>
              <a:t>Standardnost</a:t>
            </a:r>
          </a:p>
          <a:p>
            <a:pPr lvl="1"/>
            <a:r>
              <a:rPr lang="nn-NO" dirty="0"/>
              <a:t>Motivace ke korupci v regulované </a:t>
            </a:r>
            <a:r>
              <a:rPr lang="nn-NO" dirty="0" smtClean="0"/>
              <a:t>oblasti</a:t>
            </a:r>
            <a:endParaRPr lang="cs-CZ" dirty="0"/>
          </a:p>
          <a:p>
            <a:r>
              <a:rPr lang="cs-CZ" dirty="0" smtClean="0"/>
              <a:t>Rozhodování</a:t>
            </a:r>
          </a:p>
          <a:p>
            <a:pPr lvl="1"/>
            <a:r>
              <a:rPr lang="cs-CZ" dirty="0" smtClean="0"/>
              <a:t>Rozhodovací pravomoc</a:t>
            </a:r>
          </a:p>
          <a:p>
            <a:pPr lvl="1"/>
            <a:r>
              <a:rPr lang="cs-CZ" dirty="0"/>
              <a:t>Kontrolovatelnost </a:t>
            </a:r>
            <a:r>
              <a:rPr lang="cs-CZ" dirty="0" smtClean="0"/>
              <a:t>rozhodování</a:t>
            </a:r>
          </a:p>
          <a:p>
            <a:pPr lvl="1"/>
            <a:r>
              <a:rPr lang="cs-CZ" dirty="0" smtClean="0"/>
              <a:t>Odpovědnost</a:t>
            </a:r>
          </a:p>
          <a:p>
            <a:pPr lvl="1"/>
            <a:r>
              <a:rPr lang="cs-CZ" dirty="0"/>
              <a:t>Opravné </a:t>
            </a:r>
            <a:r>
              <a:rPr lang="cs-CZ" dirty="0" smtClean="0"/>
              <a:t>prostředky</a:t>
            </a:r>
          </a:p>
          <a:p>
            <a:r>
              <a:rPr lang="cs-CZ" dirty="0"/>
              <a:t>Transparentnost</a:t>
            </a:r>
          </a:p>
        </p:txBody>
      </p:sp>
    </p:spTree>
    <p:extLst>
      <p:ext uri="{BB962C8B-B14F-4D97-AF65-F5344CB8AC3E}">
        <p14:creationId xmlns:p14="http://schemas.microsoft.com/office/powerpoint/2010/main" val="403370603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1989</TotalTime>
  <Words>328</Words>
  <Application>Microsoft Office PowerPoint</Application>
  <PresentationFormat>Předvádění na obrazovce (4:3)</PresentationFormat>
  <Paragraphs>77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systému Office</vt:lpstr>
      <vt:lpstr>Prezentace aplikace PowerPoint</vt:lpstr>
      <vt:lpstr>CIA součástí RIA</vt:lpstr>
      <vt:lpstr>Obecné zásady pro hodnocení dopadů regulace (RIA)</vt:lpstr>
      <vt:lpstr>Legislativní pravidla vlády</vt:lpstr>
      <vt:lpstr>Cíl zhodnocení korupčních rizik</vt:lpstr>
      <vt:lpstr>Metodika hodnocení korupčních rizik (CIA)</vt:lpstr>
      <vt:lpstr>Základní struktura Metodiky CIA</vt:lpstr>
      <vt:lpstr>2. Postup zhodnocení korupčních rizik</vt:lpstr>
      <vt:lpstr>Identifikace korupčních rizik</vt:lpstr>
      <vt:lpstr>Významnost korupčních rizik</vt:lpstr>
      <vt:lpstr>Eliminace korupčních rizik</vt:lpstr>
      <vt:lpstr>Akceptovatelnost korupčních rizik</vt:lpstr>
      <vt:lpstr>3. Rozsah provádění zhodnocení korupčních rizik</vt:lpstr>
      <vt:lpstr>Užitečné odkazy</vt:lpstr>
      <vt:lpstr>Prezentace aplikace PowerPoint</vt:lpstr>
    </vt:vector>
  </TitlesOfParts>
  <Company>Úřad vlády ČR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Kučera František</dc:creator>
  <cp:lastModifiedBy>Soňa Mačejová</cp:lastModifiedBy>
  <cp:revision>208</cp:revision>
  <cp:lastPrinted>2016-05-12T11:23:06Z</cp:lastPrinted>
  <dcterms:created xsi:type="dcterms:W3CDTF">2014-10-17T07:41:33Z</dcterms:created>
  <dcterms:modified xsi:type="dcterms:W3CDTF">2018-04-19T06:01:46Z</dcterms:modified>
</cp:coreProperties>
</file>