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87" r:id="rId3"/>
    <p:sldId id="267" r:id="rId4"/>
    <p:sldId id="282" r:id="rId5"/>
    <p:sldId id="281" r:id="rId6"/>
    <p:sldId id="284" r:id="rId7"/>
    <p:sldId id="283" r:id="rId8"/>
    <p:sldId id="285" r:id="rId9"/>
    <p:sldId id="286" r:id="rId10"/>
    <p:sldId id="266" r:id="rId11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2" autoAdjust="0"/>
    <p:restoredTop sz="85600" autoAdjust="0"/>
  </p:normalViewPr>
  <p:slideViewPr>
    <p:cSldViewPr>
      <p:cViewPr>
        <p:scale>
          <a:sx n="100" d="100"/>
          <a:sy n="100" d="100"/>
        </p:scale>
        <p:origin x="-19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405D-E15C-4CCF-B6F5-13CAD745A756}" type="datetimeFigureOut">
              <a:rPr lang="cs-CZ" smtClean="0"/>
              <a:t>19.4.2018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1726B-BD32-4C31-A49B-F8A8C4A062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9212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9" y="2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E7D24-5F9C-4E3F-8648-24D775B4A707}" type="datetimeFigureOut">
              <a:rPr lang="cs-CZ" smtClean="0"/>
              <a:t>19.4.2018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1" y="4714877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9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9864F-53C6-4646-A710-011ADB4728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232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9864F-53C6-4646-A710-011ADB47286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0476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E643-4868-43BB-91A2-C4436EC014CB}" type="datetimeFigureOut">
              <a:rPr lang="cs-CZ" smtClean="0"/>
              <a:t>19.4.2018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8114-D520-48B7-AE29-4304178AC949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2" descr="Y:\OKK\ORGANIZAČNÍ\Šablony\Logo ÚV\03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94" y="332656"/>
            <a:ext cx="3895725" cy="119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473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E643-4868-43BB-91A2-C4436EC014CB}" type="datetimeFigureOut">
              <a:rPr lang="cs-CZ" smtClean="0"/>
              <a:t>19.4.2018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8114-D520-48B7-AE29-4304178AC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38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E643-4868-43BB-91A2-C4436EC014CB}" type="datetimeFigureOut">
              <a:rPr lang="cs-CZ" smtClean="0"/>
              <a:t>19.4.2018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8114-D520-48B7-AE29-4304178AC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9391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E643-4868-43BB-91A2-C4436EC014CB}" type="datetimeFigureOut">
              <a:rPr lang="cs-CZ" smtClean="0"/>
              <a:t>19.4.2018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8114-D520-48B7-AE29-4304178AC949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15" descr="uvcr-logo-sablony-zahlavi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93296"/>
            <a:ext cx="1800225" cy="523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823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E643-4868-43BB-91A2-C4436EC014CB}" type="datetimeFigureOut">
              <a:rPr lang="cs-CZ" smtClean="0"/>
              <a:t>19.4.2018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8114-D520-48B7-AE29-4304178AC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85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E643-4868-43BB-91A2-C4436EC014CB}" type="datetimeFigureOut">
              <a:rPr lang="cs-CZ" smtClean="0"/>
              <a:t>19.4.2018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8114-D520-48B7-AE29-4304178AC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3585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E643-4868-43BB-91A2-C4436EC014CB}" type="datetimeFigureOut">
              <a:rPr lang="cs-CZ" smtClean="0"/>
              <a:t>19.4.2018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8114-D520-48B7-AE29-4304178AC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4064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E643-4868-43BB-91A2-C4436EC014CB}" type="datetimeFigureOut">
              <a:rPr lang="cs-CZ" smtClean="0"/>
              <a:t>19.4.2018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8114-D520-48B7-AE29-4304178AC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3028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E643-4868-43BB-91A2-C4436EC014CB}" type="datetimeFigureOut">
              <a:rPr lang="cs-CZ" smtClean="0"/>
              <a:t>19.4.2018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8114-D520-48B7-AE29-4304178AC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929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E643-4868-43BB-91A2-C4436EC014CB}" type="datetimeFigureOut">
              <a:rPr lang="cs-CZ" smtClean="0"/>
              <a:t>19.4.2018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8114-D520-48B7-AE29-4304178AC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0552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E643-4868-43BB-91A2-C4436EC014CB}" type="datetimeFigureOut">
              <a:rPr lang="cs-CZ" smtClean="0"/>
              <a:t>19.4.2018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8114-D520-48B7-AE29-4304178AC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148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BE643-4868-43BB-91A2-C4436EC014CB}" type="datetimeFigureOut">
              <a:rPr lang="cs-CZ" smtClean="0"/>
              <a:t>19.4.2018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F8114-D520-48B7-AE29-4304178AC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44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1F497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kotajna.lydie@vlada.cz" TargetMode="External"/><Relationship Id="rId2" Type="http://schemas.openxmlformats.org/officeDocument/2006/relationships/hyperlink" Target="mailto:guoth.maros@vlada.cz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ria.vlada.cz/" TargetMode="External"/><Relationship Id="rId4" Type="http://schemas.openxmlformats.org/officeDocument/2006/relationships/hyperlink" Target="mailto:ria@vlada.cz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2420888"/>
            <a:ext cx="7488832" cy="2495128"/>
          </a:xfrm>
        </p:spPr>
        <p:txBody>
          <a:bodyPr>
            <a:noAutofit/>
          </a:bodyPr>
          <a:lstStyle/>
          <a:p>
            <a:r>
              <a:rPr lang="cs-CZ" b="1" cap="all" dirty="0" smtClean="0">
                <a:solidFill>
                  <a:srgbClr val="1F497D"/>
                </a:solidFill>
              </a:rPr>
              <a:t>Shrnutí Závěrečné zprávy RIA</a:t>
            </a:r>
          </a:p>
          <a:p>
            <a:endParaRPr lang="cs-CZ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solidFill>
                  <a:schemeClr val="tx1"/>
                </a:solidFill>
              </a:rPr>
              <a:t>Oddělení pro koordinaci procesu </a:t>
            </a:r>
            <a:br>
              <a:rPr lang="cs-CZ" sz="2400" dirty="0">
                <a:solidFill>
                  <a:schemeClr val="tx1"/>
                </a:solidFill>
              </a:rPr>
            </a:br>
            <a:r>
              <a:rPr lang="cs-CZ" sz="2400" dirty="0">
                <a:solidFill>
                  <a:schemeClr val="tx1"/>
                </a:solidFill>
              </a:rPr>
              <a:t>hodnocení dopadů </a:t>
            </a:r>
            <a:r>
              <a:rPr lang="cs-CZ" sz="2400" dirty="0" smtClean="0">
                <a:solidFill>
                  <a:schemeClr val="tx1"/>
                </a:solidFill>
              </a:rPr>
              <a:t>regulace (RIA)</a:t>
            </a:r>
            <a:endParaRPr lang="cs-CZ" sz="2400" dirty="0">
              <a:solidFill>
                <a:schemeClr val="tx1"/>
              </a:solidFill>
            </a:endParaRPr>
          </a:p>
          <a:p>
            <a:endParaRPr lang="cs-CZ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chemeClr val="tx1"/>
                </a:solidFill>
              </a:rPr>
              <a:t>Praha, duben 2018</a:t>
            </a:r>
          </a:p>
        </p:txBody>
      </p:sp>
    </p:spTree>
    <p:extLst>
      <p:ext uri="{BB962C8B-B14F-4D97-AF65-F5344CB8AC3E}">
        <p14:creationId xmlns:p14="http://schemas.microsoft.com/office/powerpoint/2010/main" val="367037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1600" y="2204864"/>
            <a:ext cx="7128792" cy="36004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1F497D"/>
                </a:solidFill>
              </a:rPr>
              <a:t>Děkujeme Vám za pozornost!</a:t>
            </a:r>
            <a:r>
              <a:rPr lang="cs-CZ" sz="2400" b="1" dirty="0" smtClean="0">
                <a:solidFill>
                  <a:srgbClr val="1F497D"/>
                </a:solidFill>
              </a:rPr>
              <a:t/>
            </a:r>
            <a:br>
              <a:rPr lang="cs-CZ" sz="2400" b="1" dirty="0" smtClean="0">
                <a:solidFill>
                  <a:srgbClr val="1F497D"/>
                </a:solidFill>
              </a:rPr>
            </a:br>
            <a:endParaRPr lang="cs-CZ" sz="2000" b="1" dirty="0">
              <a:solidFill>
                <a:schemeClr val="tx1"/>
              </a:solidFill>
            </a:endParaRPr>
          </a:p>
          <a:p>
            <a:r>
              <a:rPr lang="cs-CZ" sz="2200" b="1" dirty="0" smtClean="0">
                <a:solidFill>
                  <a:schemeClr val="tx1"/>
                </a:solidFill>
              </a:rPr>
              <a:t>Ing. Maroš </a:t>
            </a:r>
            <a:r>
              <a:rPr lang="cs-CZ" sz="2200" b="1" dirty="0" err="1" smtClean="0">
                <a:solidFill>
                  <a:schemeClr val="tx1"/>
                </a:solidFill>
              </a:rPr>
              <a:t>Guoth</a:t>
            </a:r>
            <a:endParaRPr lang="cs-CZ" sz="2200" b="1" dirty="0" smtClean="0">
              <a:solidFill>
                <a:schemeClr val="tx1"/>
              </a:solidFill>
            </a:endParaRPr>
          </a:p>
          <a:p>
            <a:r>
              <a:rPr lang="cs-CZ" sz="2200" b="1" dirty="0" smtClean="0">
                <a:solidFill>
                  <a:schemeClr val="tx1"/>
                </a:solidFill>
              </a:rPr>
              <a:t>Ing. Lydie </a:t>
            </a:r>
            <a:r>
              <a:rPr lang="cs-CZ" sz="2200" b="1" dirty="0" err="1" smtClean="0">
                <a:solidFill>
                  <a:schemeClr val="tx1"/>
                </a:solidFill>
              </a:rPr>
              <a:t>Kotajná</a:t>
            </a:r>
            <a:r>
              <a:rPr lang="cs-CZ" sz="2200" b="1" dirty="0" smtClean="0">
                <a:solidFill>
                  <a:schemeClr val="tx1"/>
                </a:solidFill>
              </a:rPr>
              <a:t>, M.A.</a:t>
            </a:r>
            <a:endParaRPr lang="cs-CZ" sz="2200" b="1" dirty="0" smtClean="0">
              <a:solidFill>
                <a:schemeClr val="tx1"/>
              </a:solidFill>
            </a:endParaRPr>
          </a:p>
          <a:p>
            <a:r>
              <a:rPr lang="cs-CZ" sz="2200" dirty="0" smtClean="0">
                <a:solidFill>
                  <a:schemeClr val="tx1"/>
                </a:solidFill>
                <a:hlinkClick r:id="rId2"/>
              </a:rPr>
              <a:t>guoth.maros@vlada.cz</a:t>
            </a:r>
            <a:endParaRPr lang="cs-CZ" sz="2200" dirty="0" smtClean="0">
              <a:solidFill>
                <a:schemeClr val="tx1"/>
              </a:solidFill>
            </a:endParaRPr>
          </a:p>
          <a:p>
            <a:r>
              <a:rPr lang="cs-CZ" sz="2200" smtClean="0">
                <a:solidFill>
                  <a:schemeClr val="tx1"/>
                </a:solidFill>
                <a:hlinkClick r:id="rId3"/>
              </a:rPr>
              <a:t>kotajna.lydie@vlada.cz</a:t>
            </a:r>
            <a:r>
              <a:rPr lang="cs-CZ" sz="2200" smtClean="0">
                <a:solidFill>
                  <a:schemeClr val="tx1"/>
                </a:solidFill>
              </a:rPr>
              <a:t> </a:t>
            </a:r>
            <a:endParaRPr lang="cs-CZ" sz="2200" dirty="0" smtClean="0">
              <a:solidFill>
                <a:schemeClr val="tx1"/>
              </a:solidFill>
            </a:endParaRPr>
          </a:p>
          <a:p>
            <a:r>
              <a:rPr lang="cs-CZ" sz="2200" dirty="0" smtClean="0">
                <a:solidFill>
                  <a:schemeClr val="tx1"/>
                </a:solidFill>
                <a:hlinkClick r:id="rId4"/>
              </a:rPr>
              <a:t>ria@vlada.cz</a:t>
            </a:r>
            <a:endParaRPr lang="cs-CZ" sz="2200" dirty="0" smtClean="0">
              <a:solidFill>
                <a:schemeClr val="tx1"/>
              </a:solidFill>
            </a:endParaRPr>
          </a:p>
          <a:p>
            <a:endParaRPr lang="cs-CZ" sz="2200" dirty="0">
              <a:solidFill>
                <a:schemeClr val="tx1"/>
              </a:solidFill>
            </a:endParaRPr>
          </a:p>
          <a:p>
            <a:r>
              <a:rPr lang="cs-CZ" sz="2200" dirty="0" smtClean="0">
                <a:solidFill>
                  <a:schemeClr val="tx1"/>
                </a:solidFill>
                <a:hlinkClick r:id="rId5"/>
              </a:rPr>
              <a:t>http</a:t>
            </a:r>
            <a:r>
              <a:rPr lang="cs-CZ" sz="2200" dirty="0">
                <a:solidFill>
                  <a:schemeClr val="tx1"/>
                </a:solidFill>
                <a:hlinkClick r:id="rId5"/>
              </a:rPr>
              <a:t>://</a:t>
            </a:r>
            <a:r>
              <a:rPr lang="cs-CZ" sz="2200" dirty="0" smtClean="0">
                <a:solidFill>
                  <a:schemeClr val="tx1"/>
                </a:solidFill>
                <a:hlinkClick r:id="rId5"/>
              </a:rPr>
              <a:t>ria.vlada.cz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endParaRPr lang="cs-CZ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65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Obsah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2200" dirty="0" smtClean="0"/>
              <a:t>Shrnutí ZZ RIA</a:t>
            </a:r>
          </a:p>
          <a:p>
            <a:pPr>
              <a:spcAft>
                <a:spcPts val="600"/>
              </a:spcAft>
            </a:pPr>
            <a:r>
              <a:rPr lang="cs-CZ" sz="2200" dirty="0" smtClean="0"/>
              <a:t>Doporučení pro zpracování shrnutí ZZ RIA</a:t>
            </a:r>
          </a:p>
          <a:p>
            <a:pPr lvl="1">
              <a:spcAft>
                <a:spcPts val="600"/>
              </a:spcAft>
            </a:pPr>
            <a:r>
              <a:rPr lang="cs-CZ" sz="2200" dirty="0" smtClean="0"/>
              <a:t>Šablona</a:t>
            </a:r>
          </a:p>
          <a:p>
            <a:pPr lvl="1">
              <a:spcAft>
                <a:spcPts val="600"/>
              </a:spcAft>
            </a:pPr>
            <a:r>
              <a:rPr lang="cs-CZ" sz="2200" dirty="0" smtClean="0"/>
              <a:t>Agregované dopady	</a:t>
            </a:r>
          </a:p>
          <a:p>
            <a:pPr>
              <a:spcAft>
                <a:spcPts val="600"/>
              </a:spcAft>
            </a:pPr>
            <a:r>
              <a:rPr lang="cs-CZ" sz="2200" dirty="0" smtClean="0"/>
              <a:t>Nejčastější nedostatky</a:t>
            </a:r>
          </a:p>
          <a:p>
            <a:pPr>
              <a:spcAft>
                <a:spcPts val="600"/>
              </a:spcAft>
            </a:pPr>
            <a:r>
              <a:rPr lang="cs-CZ" sz="2200" dirty="0" smtClean="0"/>
              <a:t>Příklady dobré praxe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32679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Shrnutí ZZ RIA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/>
          </a:bodyPr>
          <a:lstStyle/>
          <a:p>
            <a:pPr lvl="0"/>
            <a:r>
              <a:rPr lang="cs-CZ" sz="2200" b="1" dirty="0"/>
              <a:t>Stručný a strukturovaný přehled klíčových informací</a:t>
            </a:r>
            <a:r>
              <a:rPr lang="cs-CZ" sz="2200" dirty="0"/>
              <a:t> 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b="1" dirty="0" smtClean="0"/>
              <a:t>ze </a:t>
            </a:r>
            <a:r>
              <a:rPr lang="cs-CZ" sz="2200" b="1" dirty="0"/>
              <a:t>ZZ </a:t>
            </a:r>
            <a:r>
              <a:rPr lang="cs-CZ" sz="2200" b="1" dirty="0" smtClean="0"/>
              <a:t>RIA</a:t>
            </a:r>
            <a:endParaRPr lang="cs-CZ" sz="2200" dirty="0" smtClean="0"/>
          </a:p>
          <a:p>
            <a:pPr marL="0" lvl="0" indent="0">
              <a:buNone/>
            </a:pPr>
            <a:endParaRPr lang="cs-CZ" sz="2200" b="1" dirty="0"/>
          </a:p>
          <a:p>
            <a:pPr lvl="0"/>
            <a:r>
              <a:rPr lang="cs-CZ" sz="2200" b="1" dirty="0" smtClean="0"/>
              <a:t>Povinnou </a:t>
            </a:r>
            <a:r>
              <a:rPr lang="cs-CZ" sz="2200" b="1" dirty="0"/>
              <a:t>součástí ZZ RIA</a:t>
            </a:r>
            <a:r>
              <a:rPr lang="cs-CZ" sz="2200" dirty="0"/>
              <a:t> </a:t>
            </a:r>
            <a:r>
              <a:rPr lang="cs-CZ" sz="2200" b="1" dirty="0" smtClean="0"/>
              <a:t>pouze </a:t>
            </a:r>
            <a:r>
              <a:rPr lang="cs-CZ" sz="2200" b="1" dirty="0"/>
              <a:t>u návrhů </a:t>
            </a:r>
            <a:r>
              <a:rPr lang="cs-CZ" sz="2200" b="1" dirty="0" smtClean="0"/>
              <a:t>zákonů</a:t>
            </a:r>
            <a:endParaRPr lang="cs-CZ" sz="2200" dirty="0" smtClean="0"/>
          </a:p>
          <a:p>
            <a:pPr marL="0" lvl="0" indent="0">
              <a:buNone/>
            </a:pPr>
            <a:endParaRPr lang="cs-CZ" sz="2200" b="1" dirty="0"/>
          </a:p>
          <a:p>
            <a:pPr lvl="0"/>
            <a:r>
              <a:rPr lang="cs-CZ" sz="2200" b="1" dirty="0"/>
              <a:t>Účelem je usnadnit </a:t>
            </a:r>
            <a:r>
              <a:rPr lang="cs-CZ" sz="2200" b="1" dirty="0" smtClean="0"/>
              <a:t>orientaci formou </a:t>
            </a:r>
            <a:r>
              <a:rPr lang="cs-CZ" sz="2200" b="1" dirty="0"/>
              <a:t>„manažerského shrnutí</a:t>
            </a:r>
            <a:r>
              <a:rPr lang="cs-CZ" sz="2200" b="1" dirty="0" smtClean="0"/>
              <a:t>“ </a:t>
            </a:r>
            <a:endParaRPr lang="cs-CZ" sz="2200" b="1" dirty="0"/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296751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cs-CZ" sz="3200" b="1" dirty="0"/>
              <a:t>Doporučení pro zpracování </a:t>
            </a:r>
            <a:r>
              <a:rPr lang="cs-CZ" sz="3200" b="1" dirty="0" smtClean="0"/>
              <a:t>shrnutí ZZ RIA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200" dirty="0"/>
              <a:t>Požadovaný obsah shrnutí vyplývá ze </a:t>
            </a:r>
            <a:r>
              <a:rPr lang="cs-CZ" sz="2200" dirty="0" smtClean="0"/>
              <a:t>šablony, která tvoří přílohu č. 3 OZ RIA</a:t>
            </a:r>
            <a:endParaRPr lang="cs-CZ" sz="2200" b="1" dirty="0"/>
          </a:p>
          <a:p>
            <a:pPr lvl="0"/>
            <a:r>
              <a:rPr lang="cs-CZ" sz="2200" dirty="0"/>
              <a:t>Ve shrnutí se uvádí: </a:t>
            </a:r>
            <a:endParaRPr lang="cs-CZ" sz="2200" b="1" dirty="0"/>
          </a:p>
          <a:p>
            <a:pPr lvl="1"/>
            <a:r>
              <a:rPr lang="cs-CZ" sz="2200" b="1" dirty="0"/>
              <a:t>základní identifikační údaje</a:t>
            </a:r>
            <a:r>
              <a:rPr lang="cs-CZ" sz="2200" dirty="0"/>
              <a:t> (název návrhu, zpracovatel/zástupce předkladatele, předpokládaný termín nabytí účinnosti, informace, zda dochází k implementaci práva EU</a:t>
            </a:r>
            <a:r>
              <a:rPr lang="cs-CZ" sz="2200" dirty="0" smtClean="0"/>
              <a:t>)</a:t>
            </a:r>
            <a:endParaRPr lang="cs-CZ" sz="2200" b="1" dirty="0"/>
          </a:p>
          <a:p>
            <a:pPr lvl="1"/>
            <a:r>
              <a:rPr lang="cs-CZ" sz="2200" b="1" dirty="0"/>
              <a:t>cíle navrhovaného zákona</a:t>
            </a:r>
            <a:r>
              <a:rPr lang="cs-CZ" sz="2200" dirty="0"/>
              <a:t>; </a:t>
            </a:r>
            <a:endParaRPr lang="cs-CZ" sz="2200" b="1" dirty="0"/>
          </a:p>
          <a:p>
            <a:pPr lvl="1"/>
            <a:r>
              <a:rPr lang="cs-CZ" sz="2200" b="1" dirty="0"/>
              <a:t>agregované dopady </a:t>
            </a:r>
            <a:r>
              <a:rPr lang="cs-CZ" sz="2200" dirty="0"/>
              <a:t>(celkově 11 specifických kategorií dopadů</a:t>
            </a:r>
            <a:r>
              <a:rPr lang="cs-CZ" sz="2200" dirty="0" smtClean="0"/>
              <a:t>)</a:t>
            </a:r>
            <a:endParaRPr lang="cs-CZ" sz="22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8802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Šablona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7" y="1698896"/>
            <a:ext cx="9036496" cy="504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88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Agregované dopady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200" dirty="0"/>
              <a:t>Dopady se</a:t>
            </a:r>
            <a:r>
              <a:rPr lang="cs-CZ" sz="2200" b="1" dirty="0"/>
              <a:t> v jednotlivých vymezených oblastech vyjádří </a:t>
            </a:r>
            <a:r>
              <a:rPr lang="cs-CZ" sz="2200" b="1" dirty="0" smtClean="0"/>
              <a:t>kvantitativně.</a:t>
            </a:r>
            <a:endParaRPr lang="cs-CZ" sz="2200" dirty="0" smtClean="0"/>
          </a:p>
          <a:p>
            <a:pPr marL="0" lvl="0" indent="0">
              <a:buNone/>
            </a:pPr>
            <a:endParaRPr lang="cs-CZ" sz="2200" dirty="0" smtClean="0"/>
          </a:p>
          <a:p>
            <a:pPr lvl="0"/>
            <a:r>
              <a:rPr lang="cs-CZ" sz="2200" b="1" dirty="0" smtClean="0"/>
              <a:t>Není-li </a:t>
            </a:r>
            <a:r>
              <a:rPr lang="cs-CZ" sz="2200" b="1" dirty="0"/>
              <a:t>to možné, pak prostřednictvím stručného </a:t>
            </a:r>
            <a:r>
              <a:rPr lang="cs-CZ" sz="2200" b="1" dirty="0" smtClean="0"/>
              <a:t/>
            </a:r>
            <a:br>
              <a:rPr lang="cs-CZ" sz="2200" b="1" dirty="0" smtClean="0"/>
            </a:br>
            <a:r>
              <a:rPr lang="cs-CZ" sz="2200" b="1" dirty="0" smtClean="0"/>
              <a:t>a </a:t>
            </a:r>
            <a:r>
              <a:rPr lang="cs-CZ" sz="2200" b="1" dirty="0"/>
              <a:t>výstižného kvalitativního </a:t>
            </a:r>
            <a:r>
              <a:rPr lang="cs-CZ" sz="2200" b="1" dirty="0" smtClean="0"/>
              <a:t>popisu.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0927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Agregované dopady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</p:spPr>
        <p:txBody>
          <a:bodyPr>
            <a:normAutofit/>
          </a:bodyPr>
          <a:lstStyle/>
          <a:p>
            <a:pPr lvl="0"/>
            <a:r>
              <a:rPr lang="cs-CZ" sz="2200" dirty="0"/>
              <a:t>na státní </a:t>
            </a:r>
            <a:r>
              <a:rPr lang="cs-CZ" sz="2200" b="1" i="1" dirty="0"/>
              <a:t>rozpočet</a:t>
            </a:r>
            <a:r>
              <a:rPr lang="cs-CZ" sz="2200" dirty="0"/>
              <a:t> a ostatní veřejné </a:t>
            </a:r>
            <a:r>
              <a:rPr lang="cs-CZ" sz="2200" dirty="0" smtClean="0"/>
              <a:t>rozpočty; </a:t>
            </a:r>
            <a:endParaRPr lang="cs-CZ" sz="2200" dirty="0"/>
          </a:p>
          <a:p>
            <a:pPr lvl="0"/>
            <a:r>
              <a:rPr lang="cs-CZ" sz="2200" dirty="0"/>
              <a:t>na </a:t>
            </a:r>
            <a:r>
              <a:rPr lang="cs-CZ" sz="2200" b="1" i="1" dirty="0"/>
              <a:t>mezinárodní</a:t>
            </a:r>
            <a:r>
              <a:rPr lang="cs-CZ" sz="2200" dirty="0"/>
              <a:t> </a:t>
            </a:r>
            <a:r>
              <a:rPr lang="cs-CZ" sz="2200" b="1" i="1" dirty="0"/>
              <a:t>konkurenceschopnost</a:t>
            </a:r>
            <a:r>
              <a:rPr lang="cs-CZ" sz="2200" dirty="0"/>
              <a:t> </a:t>
            </a:r>
            <a:r>
              <a:rPr lang="cs-CZ" sz="2200" dirty="0" smtClean="0"/>
              <a:t>ČR; </a:t>
            </a:r>
            <a:endParaRPr lang="cs-CZ" sz="2200" dirty="0"/>
          </a:p>
          <a:p>
            <a:pPr lvl="0"/>
            <a:r>
              <a:rPr lang="cs-CZ" sz="2200" dirty="0"/>
              <a:t>na </a:t>
            </a:r>
            <a:r>
              <a:rPr lang="cs-CZ" sz="2200" b="1" i="1" dirty="0"/>
              <a:t>podnikatelské</a:t>
            </a:r>
            <a:r>
              <a:rPr lang="cs-CZ" sz="2200" dirty="0"/>
              <a:t> </a:t>
            </a:r>
            <a:r>
              <a:rPr lang="cs-CZ" sz="2200" dirty="0" smtClean="0"/>
              <a:t>prostředí;</a:t>
            </a:r>
            <a:endParaRPr lang="cs-CZ" sz="2200" dirty="0"/>
          </a:p>
          <a:p>
            <a:pPr lvl="0"/>
            <a:r>
              <a:rPr lang="cs-CZ" sz="2200" dirty="0"/>
              <a:t>na </a:t>
            </a:r>
            <a:r>
              <a:rPr lang="cs-CZ" sz="2200" b="1" i="1" dirty="0"/>
              <a:t>územní samosprávné</a:t>
            </a:r>
            <a:r>
              <a:rPr lang="cs-CZ" sz="2200" dirty="0"/>
              <a:t> </a:t>
            </a:r>
            <a:r>
              <a:rPr lang="cs-CZ" sz="2200" b="1" i="1" dirty="0" smtClean="0"/>
              <a:t>celky;</a:t>
            </a:r>
            <a:endParaRPr lang="cs-CZ" sz="2200" dirty="0"/>
          </a:p>
          <a:p>
            <a:pPr lvl="0"/>
            <a:r>
              <a:rPr lang="cs-CZ" sz="2200" b="1" i="1" dirty="0"/>
              <a:t>sociální</a:t>
            </a:r>
            <a:r>
              <a:rPr lang="cs-CZ" sz="2200" dirty="0"/>
              <a:t> </a:t>
            </a:r>
            <a:r>
              <a:rPr lang="cs-CZ" sz="2200" dirty="0" smtClean="0"/>
              <a:t>dopady;</a:t>
            </a:r>
            <a:endParaRPr lang="cs-CZ" sz="2200" dirty="0"/>
          </a:p>
          <a:p>
            <a:pPr lvl="0"/>
            <a:r>
              <a:rPr lang="cs-CZ" sz="2200" dirty="0"/>
              <a:t>na </a:t>
            </a:r>
            <a:r>
              <a:rPr lang="cs-CZ" sz="2200" b="1" i="1" dirty="0" smtClean="0"/>
              <a:t>spotřebitele;</a:t>
            </a:r>
            <a:r>
              <a:rPr lang="cs-CZ" sz="2200" dirty="0" smtClean="0"/>
              <a:t> </a:t>
            </a:r>
            <a:endParaRPr lang="cs-CZ" sz="2200" dirty="0"/>
          </a:p>
          <a:p>
            <a:pPr lvl="0"/>
            <a:r>
              <a:rPr lang="cs-CZ" sz="2200" dirty="0"/>
              <a:t>na </a:t>
            </a:r>
            <a:r>
              <a:rPr lang="cs-CZ" sz="2200" b="1" i="1" dirty="0"/>
              <a:t>životní</a:t>
            </a:r>
            <a:r>
              <a:rPr lang="cs-CZ" sz="2200" dirty="0"/>
              <a:t> </a:t>
            </a:r>
            <a:r>
              <a:rPr lang="cs-CZ" sz="2200" b="1" i="1" dirty="0" smtClean="0"/>
              <a:t>prostředí;</a:t>
            </a:r>
            <a:r>
              <a:rPr lang="cs-CZ" sz="2200" dirty="0" smtClean="0"/>
              <a:t> </a:t>
            </a:r>
            <a:endParaRPr lang="cs-CZ" sz="2200" dirty="0"/>
          </a:p>
          <a:p>
            <a:pPr lvl="0"/>
            <a:r>
              <a:rPr lang="cs-CZ" sz="2200" dirty="0"/>
              <a:t>dopady ve vztahu k zákazu </a:t>
            </a:r>
            <a:r>
              <a:rPr lang="cs-CZ" sz="2200" b="1" i="1" dirty="0"/>
              <a:t>diskriminace</a:t>
            </a:r>
            <a:r>
              <a:rPr lang="cs-CZ" sz="2200" dirty="0"/>
              <a:t> a ve vztahu 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k </a:t>
            </a:r>
            <a:r>
              <a:rPr lang="cs-CZ" sz="2200" b="1" i="1" dirty="0"/>
              <a:t>rovnosti žen a </a:t>
            </a:r>
            <a:r>
              <a:rPr lang="cs-CZ" sz="2200" b="1" i="1" dirty="0" smtClean="0"/>
              <a:t>mužů; </a:t>
            </a:r>
            <a:endParaRPr lang="cs-CZ" sz="2200" b="1" i="1" dirty="0"/>
          </a:p>
          <a:p>
            <a:pPr lvl="0"/>
            <a:r>
              <a:rPr lang="cs-CZ" sz="2200" dirty="0"/>
              <a:t>na výkon státní </a:t>
            </a:r>
            <a:r>
              <a:rPr lang="cs-CZ" sz="2200" b="1" i="1" dirty="0"/>
              <a:t>statistické</a:t>
            </a:r>
            <a:r>
              <a:rPr lang="cs-CZ" sz="2200" dirty="0"/>
              <a:t> </a:t>
            </a:r>
            <a:r>
              <a:rPr lang="cs-CZ" sz="2200" dirty="0" smtClean="0"/>
              <a:t>služby; </a:t>
            </a:r>
            <a:endParaRPr lang="cs-CZ" sz="2200" dirty="0"/>
          </a:p>
          <a:p>
            <a:pPr lvl="0"/>
            <a:r>
              <a:rPr lang="cs-CZ" sz="2200" dirty="0"/>
              <a:t>na </a:t>
            </a:r>
            <a:r>
              <a:rPr lang="cs-CZ" sz="2200" b="1" i="1" dirty="0"/>
              <a:t>korupční</a:t>
            </a:r>
            <a:r>
              <a:rPr lang="cs-CZ" sz="2200" dirty="0"/>
              <a:t> </a:t>
            </a:r>
            <a:r>
              <a:rPr lang="cs-CZ" sz="2200" dirty="0" smtClean="0"/>
              <a:t>rizika; </a:t>
            </a:r>
            <a:endParaRPr lang="cs-CZ" sz="2200" dirty="0"/>
          </a:p>
          <a:p>
            <a:pPr lvl="0"/>
            <a:r>
              <a:rPr lang="cs-CZ" sz="2200" dirty="0"/>
              <a:t>na </a:t>
            </a:r>
            <a:r>
              <a:rPr lang="cs-CZ" sz="2200" b="1" i="1" dirty="0"/>
              <a:t>bezpečnost</a:t>
            </a:r>
            <a:r>
              <a:rPr lang="cs-CZ" sz="2200" dirty="0"/>
              <a:t> </a:t>
            </a:r>
            <a:r>
              <a:rPr lang="cs-CZ" sz="2200" b="1" dirty="0"/>
              <a:t>a </a:t>
            </a:r>
            <a:r>
              <a:rPr lang="cs-CZ" sz="2200" b="1" i="1" dirty="0"/>
              <a:t>obranu</a:t>
            </a:r>
            <a:r>
              <a:rPr lang="cs-CZ" sz="2200" b="1" dirty="0"/>
              <a:t> </a:t>
            </a:r>
            <a:r>
              <a:rPr lang="cs-CZ" sz="2200" dirty="0" smtClean="0"/>
              <a:t>státu. </a:t>
            </a:r>
            <a:endParaRPr lang="cs-CZ" sz="2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1922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36904" cy="72008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Nejčastější </a:t>
            </a:r>
            <a:r>
              <a:rPr lang="cs-CZ" sz="3200" b="1" dirty="0"/>
              <a:t>nedostatky shrnutí ZZ </a:t>
            </a:r>
            <a:r>
              <a:rPr lang="cs-CZ" sz="3200" b="1" dirty="0" smtClean="0"/>
              <a:t>RIA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424936" cy="5976664"/>
          </a:xfrm>
        </p:spPr>
        <p:txBody>
          <a:bodyPr>
            <a:normAutofit/>
          </a:bodyPr>
          <a:lstStyle/>
          <a:p>
            <a:pPr lvl="0"/>
            <a:r>
              <a:rPr lang="cs-CZ" sz="2200" dirty="0"/>
              <a:t>S</a:t>
            </a:r>
            <a:r>
              <a:rPr lang="cs-CZ" sz="2200" dirty="0" smtClean="0"/>
              <a:t>hrnutí </a:t>
            </a:r>
            <a:r>
              <a:rPr lang="cs-CZ" sz="2200" dirty="0"/>
              <a:t>je </a:t>
            </a:r>
            <a:r>
              <a:rPr lang="cs-CZ" sz="2200" b="1" dirty="0" smtClean="0"/>
              <a:t>zdlouhavé</a:t>
            </a:r>
            <a:endParaRPr lang="cs-CZ" sz="2200" dirty="0" smtClean="0"/>
          </a:p>
          <a:p>
            <a:pPr lvl="0"/>
            <a:endParaRPr lang="cs-CZ" sz="2200" b="1" dirty="0"/>
          </a:p>
          <a:p>
            <a:pPr lvl="0"/>
            <a:r>
              <a:rPr lang="cs-CZ" sz="2200" b="1" dirty="0" smtClean="0"/>
              <a:t>Formalistické </a:t>
            </a:r>
            <a:r>
              <a:rPr lang="cs-CZ" sz="2200" b="1" dirty="0"/>
              <a:t>odůvodnění </a:t>
            </a:r>
            <a:r>
              <a:rPr lang="cs-CZ" sz="2200" dirty="0"/>
              <a:t>cíle právní </a:t>
            </a:r>
            <a:r>
              <a:rPr lang="cs-CZ" sz="2200" dirty="0" smtClean="0"/>
              <a:t>úpravy</a:t>
            </a:r>
          </a:p>
          <a:p>
            <a:pPr lvl="0"/>
            <a:endParaRPr lang="cs-CZ" sz="2200" dirty="0"/>
          </a:p>
          <a:p>
            <a:pPr lvl="0"/>
            <a:r>
              <a:rPr lang="cs-CZ" sz="2200" dirty="0"/>
              <a:t>Shrnutí</a:t>
            </a:r>
            <a:r>
              <a:rPr lang="cs-CZ" sz="2200" b="1" dirty="0"/>
              <a:t> není konzistentní </a:t>
            </a:r>
            <a:r>
              <a:rPr lang="cs-CZ" sz="2200" dirty="0"/>
              <a:t>s obsahem ZZ </a:t>
            </a:r>
            <a:r>
              <a:rPr lang="cs-CZ" sz="2200" dirty="0" smtClean="0"/>
              <a:t>RIA</a:t>
            </a:r>
          </a:p>
          <a:p>
            <a:pPr marL="0" lvl="0" indent="0">
              <a:buNone/>
            </a:pPr>
            <a:endParaRPr lang="cs-CZ" sz="2200" dirty="0"/>
          </a:p>
          <a:p>
            <a:pPr lvl="0"/>
            <a:r>
              <a:rPr lang="cs-CZ" sz="2200" b="1" dirty="0"/>
              <a:t>Chybí odkaz na odpovídající stránky </a:t>
            </a:r>
            <a:r>
              <a:rPr lang="cs-CZ" sz="2200" dirty="0"/>
              <a:t>ZZ </a:t>
            </a:r>
            <a:r>
              <a:rPr lang="cs-CZ" sz="2200" dirty="0" smtClean="0"/>
              <a:t>RIA</a:t>
            </a:r>
            <a:endParaRPr lang="cs-CZ" sz="2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3733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400" b="1" dirty="0"/>
              <a:t>Příklady dobré </a:t>
            </a:r>
            <a:r>
              <a:rPr lang="cs-CZ" sz="3400" b="1" dirty="0" smtClean="0"/>
              <a:t>praxe</a:t>
            </a:r>
            <a:endParaRPr lang="cs-CZ" sz="3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cs-CZ" sz="2200" b="1" dirty="0"/>
              <a:t>Stručné </a:t>
            </a:r>
            <a:r>
              <a:rPr lang="cs-CZ" sz="2200" b="1" dirty="0" smtClean="0"/>
              <a:t>shrnutí </a:t>
            </a:r>
            <a:r>
              <a:rPr lang="cs-CZ" sz="2200" dirty="0"/>
              <a:t>relevantních pasáží ZZ RIA s odkazy 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na </a:t>
            </a:r>
            <a:r>
              <a:rPr lang="cs-CZ" sz="2200" dirty="0"/>
              <a:t>příslušné stránky ZZ </a:t>
            </a:r>
            <a:r>
              <a:rPr lang="cs-CZ" sz="2200" dirty="0" smtClean="0"/>
              <a:t>RIA</a:t>
            </a:r>
          </a:p>
          <a:p>
            <a:pPr lvl="0">
              <a:spcAft>
                <a:spcPts val="600"/>
              </a:spcAft>
            </a:pPr>
            <a:r>
              <a:rPr lang="cs-CZ" sz="2200" b="1" dirty="0" smtClean="0"/>
              <a:t>Jasné definování cíle</a:t>
            </a:r>
            <a:r>
              <a:rPr lang="cs-CZ" sz="2200" dirty="0" smtClean="0"/>
              <a:t> navrhované právní úpravy</a:t>
            </a:r>
            <a:endParaRPr lang="cs-CZ" sz="2200" dirty="0"/>
          </a:p>
          <a:p>
            <a:pPr lvl="0">
              <a:spcAft>
                <a:spcPts val="600"/>
              </a:spcAft>
            </a:pPr>
            <a:r>
              <a:rPr lang="cs-CZ" sz="2200" b="1" dirty="0"/>
              <a:t>Uvedení  všech dopadů </a:t>
            </a:r>
            <a:r>
              <a:rPr lang="cs-CZ" sz="2200" dirty="0"/>
              <a:t>(pozitivních i negativních), které byly v ZZ RIA </a:t>
            </a:r>
            <a:r>
              <a:rPr lang="cs-CZ" sz="2200" dirty="0" smtClean="0"/>
              <a:t>identifikovány</a:t>
            </a:r>
            <a:endParaRPr lang="cs-CZ" sz="2200" dirty="0"/>
          </a:p>
          <a:p>
            <a:pPr lvl="0">
              <a:spcAft>
                <a:spcPts val="600"/>
              </a:spcAft>
            </a:pPr>
            <a:r>
              <a:rPr lang="cs-CZ" sz="2200" dirty="0"/>
              <a:t>Uvedení výsledků </a:t>
            </a:r>
            <a:r>
              <a:rPr lang="cs-CZ" sz="2200" b="1" dirty="0"/>
              <a:t>kvantifikace nákladů a </a:t>
            </a:r>
            <a:r>
              <a:rPr lang="cs-CZ" sz="2200" b="1" dirty="0" smtClean="0"/>
              <a:t>přínosů</a:t>
            </a:r>
            <a:endParaRPr lang="cs-CZ" sz="2200" dirty="0"/>
          </a:p>
          <a:p>
            <a:pPr>
              <a:spcAft>
                <a:spcPts val="600"/>
              </a:spcAf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3164227"/>
      </p:ext>
    </p:extLst>
  </p:cSld>
  <p:clrMapOvr>
    <a:masterClrMapping/>
  </p:clrMapOvr>
</p:sld>
</file>

<file path=ppt/theme/theme1.xml><?xml version="1.0" encoding="utf-8"?>
<a:theme xmlns:a="http://schemas.openxmlformats.org/drawingml/2006/main" name="Popis stávajícího stavu_RK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Popis stávajícího stavu_RK</Template>
  <TotalTime>994</TotalTime>
  <Words>167</Words>
  <Application>Microsoft Office PowerPoint</Application>
  <PresentationFormat>Předvádění na obrazovce (4:3)</PresentationFormat>
  <Paragraphs>64</Paragraphs>
  <Slides>10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Popis stávajícího stavu_RK</vt:lpstr>
      <vt:lpstr>Prezentace aplikace PowerPoint</vt:lpstr>
      <vt:lpstr>Obsah</vt:lpstr>
      <vt:lpstr>Shrnutí ZZ RIA</vt:lpstr>
      <vt:lpstr>Doporučení pro zpracování shrnutí ZZ RIA</vt:lpstr>
      <vt:lpstr>Šablona</vt:lpstr>
      <vt:lpstr>Agregované dopady</vt:lpstr>
      <vt:lpstr>Agregované dopady</vt:lpstr>
      <vt:lpstr>Nejčastější nedostatky shrnutí ZZ RIA</vt:lpstr>
      <vt:lpstr>Příklady dobré praxe</vt:lpstr>
      <vt:lpstr>Prezentace aplikace PowerPoint</vt:lpstr>
    </vt:vector>
  </TitlesOfParts>
  <Company>Úřad vlády ČR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Kubová Radana</dc:creator>
  <cp:lastModifiedBy>Soňa Mačejová</cp:lastModifiedBy>
  <cp:revision>100</cp:revision>
  <cp:lastPrinted>2016-05-12T11:23:06Z</cp:lastPrinted>
  <dcterms:created xsi:type="dcterms:W3CDTF">2018-01-10T14:49:16Z</dcterms:created>
  <dcterms:modified xsi:type="dcterms:W3CDTF">2018-04-19T06:01:06Z</dcterms:modified>
</cp:coreProperties>
</file>