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7" r:id="rId3"/>
    <p:sldId id="267" r:id="rId4"/>
    <p:sldId id="290" r:id="rId5"/>
    <p:sldId id="287" r:id="rId6"/>
    <p:sldId id="282" r:id="rId7"/>
    <p:sldId id="280" r:id="rId8"/>
    <p:sldId id="281" r:id="rId9"/>
    <p:sldId id="269" r:id="rId10"/>
    <p:sldId id="284" r:id="rId11"/>
    <p:sldId id="291" r:id="rId12"/>
    <p:sldId id="278" r:id="rId13"/>
    <p:sldId id="270" r:id="rId14"/>
    <p:sldId id="289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2" autoAdjust="0"/>
    <p:restoredTop sz="54245" autoAdjust="0"/>
  </p:normalViewPr>
  <p:slideViewPr>
    <p:cSldViewPr>
      <p:cViewPr>
        <p:scale>
          <a:sx n="90" d="100"/>
          <a:sy n="90" d="100"/>
        </p:scale>
        <p:origin x="-2262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7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3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21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10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537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458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4235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597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371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047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76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79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30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24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39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08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ia@vlada.cz" TargetMode="External"/><Relationship Id="rId2" Type="http://schemas.openxmlformats.org/officeDocument/2006/relationships/hyperlink" Target="mailto:rut.stepan@vlad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ria.vlada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808312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KONZULTACE A DATA</a:t>
            </a:r>
            <a:endParaRPr lang="cs-CZ" b="1" dirty="0">
              <a:solidFill>
                <a:srgbClr val="1F497D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Oddělení pro koordinaci procesu 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hodnocení </a:t>
            </a:r>
            <a:r>
              <a:rPr lang="cs-CZ" sz="2400" dirty="0">
                <a:solidFill>
                  <a:schemeClr val="tx1"/>
                </a:solidFill>
              </a:rPr>
              <a:t>dopadů regulace (RIA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Praha, duben </a:t>
            </a:r>
            <a:r>
              <a:rPr lang="cs-CZ" sz="2400" dirty="0" smtClean="0">
                <a:solidFill>
                  <a:schemeClr val="tx1"/>
                </a:solidFill>
              </a:rPr>
              <a:t>2018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smtClean="0"/>
              <a:t>3. </a:t>
            </a:r>
            <a:r>
              <a:rPr lang="cs-CZ" sz="2200" b="1" dirty="0" smtClean="0"/>
              <a:t>Konzultování</a:t>
            </a:r>
          </a:p>
          <a:p>
            <a:r>
              <a:rPr lang="cs-CZ" sz="2200" dirty="0" smtClean="0"/>
              <a:t>obousměrný </a:t>
            </a:r>
            <a:r>
              <a:rPr lang="cs-CZ" sz="2200" dirty="0"/>
              <a:t>informační tok, kdy zpracovatel a konzultované subjekty vstupují do vzájemné interakce </a:t>
            </a:r>
          </a:p>
          <a:p>
            <a:r>
              <a:rPr lang="cs-CZ" sz="2200" dirty="0"/>
              <a:t>konzultace jsou přímé – tváří v tvář, probíhají ve stejný čas a na stejném místě – nebo nepřímé – internetová fóra, odborné diskuze v tisku, neprobíhají ve stejném čase a místě. Dále také široké – hromadná účast širší veřejnosti – či úzké – zaměřené na vybrané subjekty.</a:t>
            </a:r>
          </a:p>
          <a:p>
            <a:pPr marL="0" indent="0">
              <a:buNone/>
            </a:pPr>
            <a:r>
              <a:rPr lang="cs-CZ" sz="2200" dirty="0" smtClean="0"/>
              <a:t> </a:t>
            </a:r>
            <a:r>
              <a:rPr lang="cs-CZ" sz="2200" dirty="0"/>
              <a:t>→ veřejné setkání/debaty, konference a semináře, internetová diskuzní fóra, internetový chat, happeningové akce</a:t>
            </a:r>
          </a:p>
          <a:p>
            <a:pPr marL="0" indent="0">
              <a:buNone/>
            </a:pPr>
            <a:r>
              <a:rPr lang="cs-CZ" sz="2200" dirty="0" smtClean="0"/>
              <a:t>4. </a:t>
            </a:r>
            <a:r>
              <a:rPr lang="cs-CZ" sz="2200" b="1" dirty="0" smtClean="0"/>
              <a:t>Partnerství</a:t>
            </a:r>
          </a:p>
          <a:p>
            <a:r>
              <a:rPr lang="cs-CZ" sz="2200" dirty="0" smtClean="0"/>
              <a:t>zpracovatel </a:t>
            </a:r>
            <a:r>
              <a:rPr lang="cs-CZ" sz="2200" dirty="0"/>
              <a:t>dokumentu a konzultované subjekty pracují společně na daném tématu v rovnocenném postavení – hlavní odpovědnost za dokument však stále nese </a:t>
            </a:r>
            <a:r>
              <a:rPr lang="cs-CZ" sz="2200" dirty="0" smtClean="0"/>
              <a:t>zpracovatel</a:t>
            </a: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→ </a:t>
            </a:r>
            <a:r>
              <a:rPr lang="cs-CZ" sz="2200" dirty="0"/>
              <a:t>workshopy, pracovní </a:t>
            </a:r>
            <a:r>
              <a:rPr lang="cs-CZ" sz="2200" dirty="0" smtClean="0"/>
              <a:t>skupiny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69884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Příklady z EU a OECD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Konzultační </a:t>
            </a:r>
            <a:r>
              <a:rPr lang="cs-CZ" sz="2200" b="1" dirty="0" smtClean="0"/>
              <a:t>strategie podle </a:t>
            </a:r>
            <a:r>
              <a:rPr lang="cs-CZ" sz="2200" b="1" dirty="0"/>
              <a:t>Evropské komise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dirty="0" smtClean="0"/>
              <a:t>(</a:t>
            </a:r>
            <a:r>
              <a:rPr lang="cs-CZ" sz="2200" dirty="0" err="1"/>
              <a:t>Better</a:t>
            </a:r>
            <a:r>
              <a:rPr lang="cs-CZ" sz="2200" dirty="0"/>
              <a:t> </a:t>
            </a:r>
            <a:r>
              <a:rPr lang="cs-CZ" sz="2200" dirty="0" err="1"/>
              <a:t>Regulation</a:t>
            </a:r>
            <a:r>
              <a:rPr lang="cs-CZ" sz="2200" dirty="0"/>
              <a:t> </a:t>
            </a:r>
            <a:r>
              <a:rPr lang="cs-CZ" sz="2200" dirty="0" err="1"/>
              <a:t>Toolbox</a:t>
            </a:r>
            <a:r>
              <a:rPr lang="cs-CZ" sz="2200" dirty="0" smtClean="0"/>
              <a:t>) - hlavní kroky: </a:t>
            </a:r>
          </a:p>
          <a:p>
            <a:pPr marL="514350" indent="-514350">
              <a:buAutoNum type="arabicPeriod"/>
            </a:pPr>
            <a:r>
              <a:rPr lang="cs-CZ" sz="2200" dirty="0" smtClean="0"/>
              <a:t>stanovení cíle konzultací</a:t>
            </a:r>
          </a:p>
          <a:p>
            <a:pPr marL="514350" indent="-514350">
              <a:buAutoNum type="arabicPeriod"/>
            </a:pPr>
            <a:r>
              <a:rPr lang="cs-CZ" sz="2200" dirty="0" smtClean="0"/>
              <a:t>mapování </a:t>
            </a:r>
            <a:r>
              <a:rPr lang="cs-CZ" sz="2200" dirty="0" err="1" smtClean="0"/>
              <a:t>stakeholderů</a:t>
            </a:r>
            <a:endParaRPr lang="cs-CZ" sz="2200" dirty="0" smtClean="0"/>
          </a:p>
          <a:p>
            <a:pPr marL="514350" indent="-514350">
              <a:buAutoNum type="arabicPeriod"/>
            </a:pPr>
            <a:r>
              <a:rPr lang="cs-CZ" sz="2200" dirty="0"/>
              <a:t>f</a:t>
            </a:r>
            <a:r>
              <a:rPr lang="cs-CZ" sz="2200" dirty="0" smtClean="0"/>
              <a:t>aktory k zohlednění</a:t>
            </a:r>
          </a:p>
          <a:p>
            <a:pPr marL="514350" indent="-514350">
              <a:buAutoNum type="arabicPeriod"/>
            </a:pPr>
            <a:r>
              <a:rPr lang="cs-CZ" sz="2200" dirty="0"/>
              <a:t>k</a:t>
            </a:r>
            <a:r>
              <a:rPr lang="cs-CZ" sz="2200" dirty="0" smtClean="0"/>
              <a:t>onzultační webová stránka</a:t>
            </a:r>
          </a:p>
          <a:p>
            <a:pPr marL="514350" indent="-514350">
              <a:buAutoNum type="arabicPeriod"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Principy </a:t>
            </a:r>
            <a:r>
              <a:rPr lang="cs-CZ" sz="2200" b="1" dirty="0"/>
              <a:t>nejlepší praxe OECD pro zapojování </a:t>
            </a:r>
            <a:r>
              <a:rPr lang="cs-CZ" sz="2200" b="1" dirty="0" err="1"/>
              <a:t>stakeholderů</a:t>
            </a:r>
            <a:r>
              <a:rPr lang="cs-CZ" sz="2200" b="1" dirty="0"/>
              <a:t> </a:t>
            </a:r>
            <a:r>
              <a:rPr lang="cs-CZ" sz="2200" dirty="0" smtClean="0"/>
              <a:t>(připravují se) a </a:t>
            </a:r>
            <a:r>
              <a:rPr lang="cs-CZ" sz="2200" b="1" dirty="0" smtClean="0"/>
              <a:t>databáze konzultačních praktik </a:t>
            </a:r>
          </a:p>
          <a:p>
            <a:pPr marL="0" indent="0">
              <a:buNone/>
            </a:pPr>
            <a:r>
              <a:rPr lang="cs-CZ" sz="1600" dirty="0"/>
              <a:t>http://www.oecd.org/gov/regulatory-policy/Pilot-database-on-stakeholder-engagement-practices.htm</a:t>
            </a:r>
          </a:p>
        </p:txBody>
      </p:sp>
    </p:spTree>
    <p:extLst>
      <p:ext uri="{BB962C8B-B14F-4D97-AF65-F5344CB8AC3E}">
        <p14:creationId xmlns:p14="http://schemas.microsoft.com/office/powerpoint/2010/main" val="152228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Zdroje dat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r>
              <a:rPr lang="cs-CZ" sz="2200" dirty="0"/>
              <a:t>d</a:t>
            </a:r>
            <a:r>
              <a:rPr lang="cs-CZ" sz="2200" dirty="0" smtClean="0"/>
              <a:t>ata i zdroje </a:t>
            </a:r>
            <a:r>
              <a:rPr lang="cs-CZ" sz="2200" b="1" dirty="0" smtClean="0"/>
              <a:t>musí být relevantní, důvěryhodné a validní</a:t>
            </a:r>
          </a:p>
          <a:p>
            <a:r>
              <a:rPr lang="cs-CZ" sz="2200" dirty="0"/>
              <a:t>j</a:t>
            </a:r>
            <a:r>
              <a:rPr lang="cs-CZ" sz="2200" dirty="0" smtClean="0"/>
              <a:t>e možné je získat např.: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z výsledků průzkumů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metodami odhadu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úzkou spoluprací s odborníky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k</a:t>
            </a:r>
            <a:r>
              <a:rPr lang="cs-CZ" sz="2200" dirty="0" smtClean="0"/>
              <a:t>onzultacemi s dotčenými </a:t>
            </a:r>
            <a:r>
              <a:rPr lang="cs-CZ" sz="2200" dirty="0" smtClean="0"/>
              <a:t>subjekty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Nedostatky v praxi:</a:t>
            </a:r>
          </a:p>
          <a:p>
            <a:r>
              <a:rPr lang="cs-CZ" sz="2200" b="1" dirty="0"/>
              <a:t>n</a:t>
            </a:r>
            <a:r>
              <a:rPr lang="cs-CZ" sz="2200" b="1" dirty="0" smtClean="0"/>
              <a:t>euvedení </a:t>
            </a:r>
            <a:r>
              <a:rPr lang="cs-CZ" sz="2200" b="1" dirty="0"/>
              <a:t>zdrojů </a:t>
            </a:r>
            <a:r>
              <a:rPr lang="cs-CZ" sz="2200" dirty="0"/>
              <a:t>dat, se kterými </a:t>
            </a:r>
            <a:r>
              <a:rPr lang="cs-CZ" sz="2200" dirty="0" smtClean="0"/>
              <a:t>se pracovalo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uvedení </a:t>
            </a:r>
            <a:r>
              <a:rPr lang="cs-CZ" sz="2200" dirty="0"/>
              <a:t>relevantních legislativních předpisů </a:t>
            </a:r>
            <a:r>
              <a:rPr lang="cs-CZ" sz="2200" dirty="0" smtClean="0"/>
              <a:t>nepostačuje</a:t>
            </a:r>
            <a:endParaRPr lang="cs-CZ" sz="2200" dirty="0"/>
          </a:p>
          <a:p>
            <a:r>
              <a:rPr lang="cs-CZ" sz="2200" b="1" dirty="0" smtClean="0"/>
              <a:t>chybějící </a:t>
            </a:r>
            <a:r>
              <a:rPr lang="cs-CZ" sz="2200" b="1" dirty="0"/>
              <a:t>specifikace použitých dat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dirty="0" smtClean="0"/>
              <a:t>(</a:t>
            </a:r>
            <a:r>
              <a:rPr lang="cs-CZ" sz="2200" dirty="0" smtClean="0"/>
              <a:t>či např</a:t>
            </a:r>
            <a:r>
              <a:rPr lang="cs-CZ" sz="2200" dirty="0"/>
              <a:t>. pouhé konstatování, že se jedná o data, která má zpracovatel k dispozici na základě vlastního sběru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477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128792" cy="453650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smtClean="0">
                <a:solidFill>
                  <a:srgbClr val="1F497D"/>
                </a:solidFill>
              </a:rPr>
              <a:t/>
            </a:r>
            <a:br>
              <a:rPr lang="cs-CZ" sz="2400" b="1" smtClean="0">
                <a:solidFill>
                  <a:srgbClr val="1F497D"/>
                </a:solidFill>
              </a:rPr>
            </a:br>
            <a:endParaRPr lang="cs-CZ" sz="2400" b="1" smtClean="0">
              <a:solidFill>
                <a:srgbClr val="1F497D"/>
              </a:solidFill>
            </a:endParaRPr>
          </a:p>
          <a:p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Mgr. </a:t>
            </a:r>
            <a:r>
              <a:rPr lang="cs-CZ" sz="2200" b="1" dirty="0" smtClean="0">
                <a:solidFill>
                  <a:schemeClr val="tx1"/>
                </a:solidFill>
              </a:rPr>
              <a:t>Radana Kubová, Ph.D.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Mgr. Soňa </a:t>
            </a:r>
            <a:r>
              <a:rPr lang="cs-CZ" sz="2200" b="1" dirty="0" err="1" smtClean="0">
                <a:solidFill>
                  <a:schemeClr val="tx1"/>
                </a:solidFill>
              </a:rPr>
              <a:t>Mačejová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kubova.radana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macejova.sona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pPr>
              <a:spcAft>
                <a:spcPts val="1200"/>
              </a:spcAft>
            </a:pPr>
            <a:r>
              <a:rPr lang="cs-CZ" sz="2200" dirty="0" smtClean="0">
                <a:solidFill>
                  <a:schemeClr val="tx1"/>
                </a:solidFill>
                <a:hlinkClick r:id="rId3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4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62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Základní pravidla a provádění konzultací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dirty="0" smtClean="0"/>
              <a:t>Konzultace s dotčenými subjekty představují </a:t>
            </a:r>
            <a:r>
              <a:rPr lang="cs-CZ" sz="2200" b="1" dirty="0" smtClean="0"/>
              <a:t>nedílnou a povinnou součást procesu </a:t>
            </a:r>
            <a:r>
              <a:rPr lang="cs-CZ" sz="2200" b="1" dirty="0" smtClean="0"/>
              <a:t>RIA</a:t>
            </a:r>
            <a:endParaRPr lang="cs-CZ" sz="2200" dirty="0" smtClean="0"/>
          </a:p>
          <a:p>
            <a:r>
              <a:rPr lang="cs-CZ" sz="2200" dirty="0" smtClean="0"/>
              <a:t>V procesu RIA je nutné pracovat s </a:t>
            </a:r>
            <a:r>
              <a:rPr lang="cs-CZ" sz="2200" b="1" dirty="0" smtClean="0"/>
              <a:t>relevantními a validními daty </a:t>
            </a:r>
            <a:r>
              <a:rPr lang="cs-CZ" sz="2200" dirty="0" smtClean="0"/>
              <a:t>(evidence </a:t>
            </a:r>
            <a:r>
              <a:rPr lang="cs-CZ" sz="2200" dirty="0" err="1" smtClean="0"/>
              <a:t>based</a:t>
            </a:r>
            <a:r>
              <a:rPr lang="cs-CZ" sz="2200" dirty="0" smtClean="0"/>
              <a:t> – založeno na důkazech)</a:t>
            </a:r>
          </a:p>
          <a:p>
            <a:endParaRPr lang="cs-CZ" sz="2200" dirty="0"/>
          </a:p>
          <a:p>
            <a:r>
              <a:rPr lang="cs-CZ" sz="2400" dirty="0"/>
              <a:t>Délka a forma není stanovena – určí zpracovatel RIA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na </a:t>
            </a:r>
            <a:r>
              <a:rPr lang="cs-CZ" sz="2400" dirty="0"/>
              <a:t>základě </a:t>
            </a:r>
            <a:r>
              <a:rPr lang="cs-CZ" sz="2400" b="1" dirty="0"/>
              <a:t>principu proporcionality</a:t>
            </a:r>
            <a:r>
              <a:rPr lang="cs-CZ" sz="24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výjimku představují ze zákona povinné konzultace ČTÚ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ERÚ</a:t>
            </a:r>
          </a:p>
          <a:p>
            <a:r>
              <a:rPr lang="cs-CZ" sz="2400" dirty="0"/>
              <a:t>Měly by být vedeny v průběhu procesu RIA dle potřeby,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jednotlivých fázích tvorby návrhu právního předpisu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(</a:t>
            </a:r>
            <a:r>
              <a:rPr lang="cs-CZ" sz="2400" dirty="0"/>
              <a:t>nové právní úpravy)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 mezirezortní připomínkové řízení představuje zvláštní formu </a:t>
            </a:r>
            <a:r>
              <a:rPr lang="cs-CZ" sz="2400" dirty="0" smtClean="0"/>
              <a:t>konzultací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Přínos konzultací v různých fázích přípravy právních předpisů </a:t>
            </a:r>
            <a:endParaRPr lang="cs-CZ" sz="32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b="1" dirty="0" smtClean="0"/>
              <a:t>Identifikace a popis problému </a:t>
            </a:r>
            <a:r>
              <a:rPr lang="cs-CZ" sz="2200" dirty="0" smtClean="0"/>
              <a:t>- správné </a:t>
            </a:r>
            <a:r>
              <a:rPr lang="cs-CZ" sz="2200" dirty="0"/>
              <a:t>popsání problému, zjištění jeho intenzity a </a:t>
            </a:r>
            <a:r>
              <a:rPr lang="cs-CZ" sz="2200" dirty="0" smtClean="0"/>
              <a:t>rozsahu (data)</a:t>
            </a:r>
            <a:endParaRPr lang="cs-CZ" sz="2200" dirty="0"/>
          </a:p>
          <a:p>
            <a:r>
              <a:rPr lang="cs-CZ" sz="2200" b="1" dirty="0" smtClean="0"/>
              <a:t>Vytipování variant řešení </a:t>
            </a:r>
            <a:r>
              <a:rPr lang="cs-CZ" sz="2200" dirty="0" smtClean="0"/>
              <a:t>- větší </a:t>
            </a:r>
            <a:r>
              <a:rPr lang="cs-CZ" sz="2200" dirty="0"/>
              <a:t>počet alternativních řešení, odhalování úskalí možných variant, informace o dopadech navrhovaných </a:t>
            </a:r>
            <a:r>
              <a:rPr lang="cs-CZ" sz="2200" dirty="0" smtClean="0"/>
              <a:t>variant (resp. i dotčených subjektů)</a:t>
            </a:r>
          </a:p>
          <a:p>
            <a:r>
              <a:rPr lang="cs-CZ" sz="2200" b="1" dirty="0" smtClean="0"/>
              <a:t>Vyhodnocování dopadů navrhovaných řešení</a:t>
            </a:r>
            <a:r>
              <a:rPr lang="cs-CZ" sz="2200" dirty="0" smtClean="0"/>
              <a:t> - realistické odhadování nákladů a přínosů</a:t>
            </a:r>
          </a:p>
          <a:p>
            <a:r>
              <a:rPr lang="cs-CZ" sz="2200" b="1" dirty="0" smtClean="0"/>
              <a:t>Návrh řešení </a:t>
            </a:r>
            <a:r>
              <a:rPr lang="cs-CZ" sz="2200" dirty="0" smtClean="0"/>
              <a:t>- větší akceptovatelnost návrhu</a:t>
            </a:r>
          </a:p>
          <a:p>
            <a:r>
              <a:rPr lang="cs-CZ" sz="2200" b="1" dirty="0" smtClean="0"/>
              <a:t>Závěrečné obecné konzultace </a:t>
            </a:r>
            <a:r>
              <a:rPr lang="cs-CZ" sz="2200" dirty="0" smtClean="0"/>
              <a:t>- zajištění transparentnosti procesu před předložením vládě (specializované internetové portály vč. kontaktních adres či veřejná slyšení)</a:t>
            </a:r>
          </a:p>
        </p:txBody>
      </p:sp>
    </p:spTree>
    <p:extLst>
      <p:ext uri="{BB962C8B-B14F-4D97-AF65-F5344CB8AC3E}">
        <p14:creationId xmlns:p14="http://schemas.microsoft.com/office/powerpoint/2010/main" val="364718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Způsob a forma konzultací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2000" dirty="0" smtClean="0"/>
              <a:t>Připravit </a:t>
            </a:r>
            <a:r>
              <a:rPr lang="cs-CZ" sz="2000" b="1" dirty="0" smtClean="0"/>
              <a:t>kvalitní písemné </a:t>
            </a:r>
            <a:r>
              <a:rPr lang="cs-CZ" sz="2000" b="1" dirty="0"/>
              <a:t>podklady </a:t>
            </a:r>
            <a:r>
              <a:rPr lang="cs-CZ" sz="2000" dirty="0"/>
              <a:t>obsahující přesně </a:t>
            </a:r>
            <a:r>
              <a:rPr lang="cs-CZ" sz="2000" b="1" dirty="0"/>
              <a:t>definované problémy a otázky</a:t>
            </a:r>
            <a:r>
              <a:rPr lang="cs-CZ" sz="2000" dirty="0"/>
              <a:t>, na něž je žádáno vyjádření, cíleně připravené </a:t>
            </a:r>
            <a:r>
              <a:rPr lang="cs-CZ" sz="2000" b="1" dirty="0"/>
              <a:t>pro konkrétní konzultované subjekty</a:t>
            </a:r>
            <a:r>
              <a:rPr lang="cs-CZ" sz="2000" dirty="0"/>
              <a:t> (</a:t>
            </a:r>
            <a:r>
              <a:rPr lang="cs-CZ" sz="2000" dirty="0" smtClean="0"/>
              <a:t>skupiny/osoby)</a:t>
            </a:r>
          </a:p>
          <a:p>
            <a:r>
              <a:rPr lang="cs-CZ" sz="2000" dirty="0" smtClean="0"/>
              <a:t>Jasně </a:t>
            </a:r>
            <a:r>
              <a:rPr lang="cs-CZ" sz="2000" b="1" dirty="0" smtClean="0"/>
              <a:t>stanovit </a:t>
            </a:r>
            <a:r>
              <a:rPr lang="cs-CZ" sz="2000" b="1" dirty="0"/>
              <a:t>lhůtu pro zpětnou vazbu</a:t>
            </a:r>
            <a:r>
              <a:rPr lang="cs-CZ" sz="2000" dirty="0"/>
              <a:t>, která musí být dostatečně dlouhá, aby konzultované subjekty měly dostatek času pro zpracování </a:t>
            </a:r>
            <a:r>
              <a:rPr lang="cs-CZ" sz="2000" dirty="0" smtClean="0"/>
              <a:t>odpovědí </a:t>
            </a:r>
            <a:endParaRPr lang="cs-CZ" sz="2000" dirty="0" smtClean="0"/>
          </a:p>
          <a:p>
            <a:r>
              <a:rPr lang="cs-CZ" sz="2000" dirty="0"/>
              <a:t>Cílené konzultace (</a:t>
            </a:r>
            <a:r>
              <a:rPr lang="cs-CZ" sz="2000" dirty="0" err="1"/>
              <a:t>stakeholdeři</a:t>
            </a:r>
            <a:r>
              <a:rPr lang="cs-CZ" sz="2000" dirty="0"/>
              <a:t>) </a:t>
            </a:r>
            <a:r>
              <a:rPr lang="cs-CZ" sz="2000" dirty="0" smtClean="0"/>
              <a:t>versus </a:t>
            </a:r>
            <a:r>
              <a:rPr lang="cs-CZ" sz="2000" dirty="0"/>
              <a:t>široké (zapojování veřejnosti</a:t>
            </a:r>
            <a:r>
              <a:rPr lang="cs-CZ" sz="2000" dirty="0" smtClean="0"/>
              <a:t>)</a:t>
            </a:r>
          </a:p>
          <a:p>
            <a:r>
              <a:rPr lang="cs-CZ" sz="2000" b="1" dirty="0" smtClean="0"/>
              <a:t>Písemná  forma</a:t>
            </a:r>
            <a:r>
              <a:rPr lang="cs-CZ" sz="2000" dirty="0" smtClean="0"/>
              <a:t> → </a:t>
            </a:r>
            <a:r>
              <a:rPr lang="cs-CZ" sz="2000" dirty="0"/>
              <a:t>připomínkové řízení, dotazníková šetření </a:t>
            </a:r>
            <a:endParaRPr lang="cs-CZ" sz="2000" dirty="0" smtClean="0"/>
          </a:p>
          <a:p>
            <a:r>
              <a:rPr lang="cs-CZ" sz="2000" b="1" dirty="0" smtClean="0"/>
              <a:t>Ústní forma </a:t>
            </a:r>
            <a:r>
              <a:rPr lang="cs-CZ" sz="2000" dirty="0"/>
              <a:t>→ veřejná slyšení, cílené rozhovory, průzkumy veřejného mínění, meziresortní </a:t>
            </a:r>
            <a:r>
              <a:rPr lang="cs-CZ" sz="2000" dirty="0" smtClean="0"/>
              <a:t>jednání</a:t>
            </a:r>
          </a:p>
          <a:p>
            <a:r>
              <a:rPr lang="cs-CZ" sz="2000" dirty="0" smtClean="0"/>
              <a:t>Dále kombinace výše uvedených forem </a:t>
            </a:r>
            <a:r>
              <a:rPr lang="cs-CZ" sz="2000" b="1" dirty="0" smtClean="0"/>
              <a:t>s </a:t>
            </a:r>
            <a:r>
              <a:rPr lang="cs-CZ" sz="2000" b="1" dirty="0"/>
              <a:t>využitím moderních technologií → internet, sociální média </a:t>
            </a:r>
            <a:r>
              <a:rPr lang="cs-CZ" sz="2000" dirty="0" smtClean="0"/>
              <a:t>(pozor ale na slabé </a:t>
            </a:r>
            <a:r>
              <a:rPr lang="cs-CZ" sz="2000" dirty="0"/>
              <a:t>zastoupení některých </a:t>
            </a:r>
            <a:r>
              <a:rPr lang="cs-CZ" sz="2000" dirty="0" smtClean="0"/>
              <a:t>skupin</a:t>
            </a:r>
            <a:r>
              <a:rPr lang="en-US" sz="2000" dirty="0" smtClean="0"/>
              <a:t>;</a:t>
            </a:r>
            <a:r>
              <a:rPr lang="cs-CZ" sz="2000" dirty="0" smtClean="0"/>
              <a:t> </a:t>
            </a:r>
            <a:r>
              <a:rPr lang="cs-CZ" sz="2000" dirty="0"/>
              <a:t>využít </a:t>
            </a:r>
            <a:r>
              <a:rPr lang="cs-CZ" sz="2000" dirty="0" smtClean="0"/>
              <a:t>pro </a:t>
            </a:r>
            <a:r>
              <a:rPr lang="cs-CZ" sz="2000" dirty="0"/>
              <a:t>závěrečné obecné konzultace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9480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Zásady pro vedení konzultací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Včasnost</a:t>
            </a:r>
            <a:r>
              <a:rPr lang="cs-CZ" dirty="0" smtClean="0"/>
              <a:t> – konzultace ve fázi formulace problému</a:t>
            </a:r>
          </a:p>
          <a:p>
            <a:r>
              <a:rPr lang="cs-CZ" b="1" dirty="0" smtClean="0"/>
              <a:t>Srozumitelnost</a:t>
            </a:r>
            <a:r>
              <a:rPr lang="cs-CZ" dirty="0" smtClean="0"/>
              <a:t> – konzultačního procesu, vstupních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 smtClean="0"/>
              <a:t>výstupních materiálů, použité metody, postupů</a:t>
            </a:r>
          </a:p>
          <a:p>
            <a:r>
              <a:rPr lang="cs-CZ" b="1" dirty="0" smtClean="0"/>
              <a:t>Přiměřenost a odbornost </a:t>
            </a:r>
            <a:r>
              <a:rPr lang="cs-CZ" dirty="0" smtClean="0"/>
              <a:t>– metody a postupy úměrné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vhodné konzultovanému tématu</a:t>
            </a:r>
          </a:p>
          <a:p>
            <a:r>
              <a:rPr lang="cs-CZ" b="1" dirty="0" smtClean="0"/>
              <a:t>Dostupnost zdrojů </a:t>
            </a:r>
            <a:r>
              <a:rPr lang="cs-CZ" dirty="0" smtClean="0"/>
              <a:t>– vyčlenění potřebných kapacit (finančních, lidských, materiálních)</a:t>
            </a:r>
          </a:p>
          <a:p>
            <a:r>
              <a:rPr lang="cs-CZ" b="1" dirty="0" smtClean="0"/>
              <a:t>Komplexnost</a:t>
            </a:r>
            <a:r>
              <a:rPr lang="cs-CZ" dirty="0" smtClean="0"/>
              <a:t> – konzultačního procesu (rozvážit celý průběh, návaznost)</a:t>
            </a:r>
          </a:p>
          <a:p>
            <a:r>
              <a:rPr lang="cs-CZ" b="1" dirty="0" smtClean="0"/>
              <a:t>Transparentnost a dostupnost</a:t>
            </a:r>
            <a:r>
              <a:rPr lang="cs-CZ" dirty="0" smtClean="0"/>
              <a:t> – obsahových a procesních dokumentů veřejnosti (https://apps.odok.cz/</a:t>
            </a:r>
            <a:r>
              <a:rPr lang="cs-CZ" dirty="0" err="1" smtClean="0"/>
              <a:t>veklep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Otevřenost a důvěra </a:t>
            </a:r>
            <a:r>
              <a:rPr lang="cs-CZ" dirty="0" smtClean="0"/>
              <a:t>– všech zúčastněných stran</a:t>
            </a:r>
          </a:p>
          <a:p>
            <a:r>
              <a:rPr lang="cs-CZ" b="1" dirty="0" smtClean="0"/>
              <a:t>Hledání konsenzu</a:t>
            </a:r>
            <a:r>
              <a:rPr lang="cs-CZ" dirty="0" smtClean="0"/>
              <a:t> – snaha o nalezení společně přijatelného kompromisu (lepší porozumění návrhu a připravenost dotčených subjektů na implementaci právního předpisu)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33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Zhodnocení provedených konzultací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200" dirty="0"/>
              <a:t>z</a:t>
            </a:r>
            <a:r>
              <a:rPr lang="cs-CZ" sz="2200" dirty="0" smtClean="0"/>
              <a:t>dokumentování všech konzultací, které byly provedeny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u</a:t>
            </a:r>
            <a:r>
              <a:rPr lang="cs-CZ" sz="2200" dirty="0" smtClean="0"/>
              <a:t>vedení všech konzultovaných dotčených subjektů a orgánů státní správy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u</a:t>
            </a:r>
            <a:r>
              <a:rPr lang="cs-CZ" sz="2200" dirty="0" smtClean="0"/>
              <a:t>vedení připomínek a podnětů</a:t>
            </a:r>
          </a:p>
          <a:p>
            <a:r>
              <a:rPr lang="cs-CZ" sz="2200" dirty="0"/>
              <a:t>v</a:t>
            </a:r>
            <a:r>
              <a:rPr lang="cs-CZ" sz="2200" dirty="0" smtClean="0"/>
              <a:t>ysvětlení ne/zapracování podnětů</a:t>
            </a:r>
            <a:endParaRPr lang="cs-CZ" sz="2200" dirty="0"/>
          </a:p>
          <a:p>
            <a:pPr marL="0" indent="0">
              <a:buNone/>
            </a:pPr>
            <a:r>
              <a:rPr lang="cs-CZ" sz="2200" dirty="0" smtClean="0">
                <a:latin typeface="Arial"/>
                <a:cs typeface="Arial"/>
              </a:rPr>
              <a:t>→ </a:t>
            </a:r>
            <a:r>
              <a:rPr lang="cs-CZ" sz="2200" dirty="0" smtClean="0"/>
              <a:t>souhrnně </a:t>
            </a:r>
            <a:r>
              <a:rPr lang="cs-CZ" sz="2200" dirty="0"/>
              <a:t>vyhodnotit průběh a výsledek konzultací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s </a:t>
            </a:r>
            <a:r>
              <a:rPr lang="cs-CZ" sz="2200" dirty="0"/>
              <a:t>dotčenými subjekty (transparentnost ve vztahu navrhované </a:t>
            </a:r>
            <a:r>
              <a:rPr lang="cs-CZ" sz="2200" dirty="0" smtClean="0"/>
              <a:t>řešení/varianty </a:t>
            </a:r>
            <a:r>
              <a:rPr lang="cs-CZ" sz="2200" dirty="0"/>
              <a:t>– připomínky dotčených subjektů)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82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Nedostatky a problémy </a:t>
            </a:r>
            <a:br>
              <a:rPr lang="cs-CZ" sz="3200" b="1" dirty="0" smtClean="0"/>
            </a:br>
            <a:r>
              <a:rPr lang="cs-CZ" sz="3200" b="1" dirty="0" smtClean="0"/>
              <a:t>s vedením konzultací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neúměrné </a:t>
            </a:r>
            <a:r>
              <a:rPr lang="cs-CZ" b="1" dirty="0"/>
              <a:t>prodlužování či naopak příliš krátká doba </a:t>
            </a:r>
            <a:r>
              <a:rPr lang="cs-CZ" dirty="0" smtClean="0"/>
              <a:t>konzultací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příliš </a:t>
            </a:r>
            <a:r>
              <a:rPr lang="cs-CZ" b="1" dirty="0"/>
              <a:t>četné/hojně se opakující konzultace </a:t>
            </a:r>
            <a:r>
              <a:rPr lang="cs-CZ" b="1" dirty="0" smtClean="0"/>
              <a:t>versus </a:t>
            </a:r>
            <a:r>
              <a:rPr lang="cs-CZ" b="1" dirty="0"/>
              <a:t>sporadické </a:t>
            </a:r>
            <a:r>
              <a:rPr lang="cs-CZ" b="1" dirty="0" smtClean="0"/>
              <a:t>konzultace</a:t>
            </a:r>
          </a:p>
          <a:p>
            <a:pPr>
              <a:spcAft>
                <a:spcPts val="600"/>
              </a:spcAft>
            </a:pPr>
            <a:r>
              <a:rPr lang="cs-CZ" b="1" dirty="0"/>
              <a:t>n</a:t>
            </a:r>
            <a:r>
              <a:rPr lang="cs-CZ" b="1" dirty="0" smtClean="0"/>
              <a:t>edostatek relevantních podkladů</a:t>
            </a:r>
            <a:r>
              <a:rPr lang="cs-CZ" dirty="0" smtClean="0"/>
              <a:t> pro konzultace versus množství materiálů</a:t>
            </a:r>
          </a:p>
          <a:p>
            <a:pPr>
              <a:spcAft>
                <a:spcPts val="600"/>
              </a:spcAft>
            </a:pPr>
            <a:r>
              <a:rPr lang="cs-CZ" b="1" dirty="0"/>
              <a:t>n</a:t>
            </a:r>
            <a:r>
              <a:rPr lang="cs-CZ" b="1" dirty="0" smtClean="0"/>
              <a:t>ejasné zadání </a:t>
            </a:r>
            <a:r>
              <a:rPr lang="cs-CZ" dirty="0" smtClean="0"/>
              <a:t>konzultací – co má být </a:t>
            </a:r>
            <a:r>
              <a:rPr lang="cs-CZ" dirty="0" smtClean="0"/>
              <a:t>výstupem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nejsou řádně prováděny</a:t>
            </a:r>
          </a:p>
          <a:p>
            <a:pPr>
              <a:spcAft>
                <a:spcPts val="600"/>
              </a:spcAft>
            </a:pPr>
            <a:r>
              <a:rPr lang="cs-CZ" b="1" dirty="0"/>
              <a:t>omezení na rezortní problematiku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(</a:t>
            </a:r>
            <a:r>
              <a:rPr lang="cs-CZ" dirty="0"/>
              <a:t>veřejná správa, pracovní komise a expertní výbory)</a:t>
            </a:r>
          </a:p>
          <a:p>
            <a:r>
              <a:rPr lang="cs-CZ" b="1" dirty="0"/>
              <a:t>chybí podrobný popis </a:t>
            </a:r>
            <a:r>
              <a:rPr lang="cs-CZ" dirty="0"/>
              <a:t>provedených konzultací a jejich zhodnocení </a:t>
            </a:r>
            <a:r>
              <a:rPr lang="cs-CZ" dirty="0" smtClean="0"/>
              <a:t>vč. způsobu </a:t>
            </a:r>
            <a:r>
              <a:rPr lang="cs-CZ" dirty="0"/>
              <a:t>zohlednění </a:t>
            </a:r>
            <a:r>
              <a:rPr lang="cs-CZ" dirty="0" smtClean="0"/>
              <a:t>připomínek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692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Metodiky ke konzultacím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Metodika pro </a:t>
            </a:r>
            <a:r>
              <a:rPr lang="cs-CZ" sz="2200" dirty="0"/>
              <a:t>zapojování </a:t>
            </a:r>
            <a:r>
              <a:rPr lang="cs-CZ" sz="2200" dirty="0" smtClean="0"/>
              <a:t>veřejnosti do </a:t>
            </a:r>
            <a:r>
              <a:rPr lang="cs-CZ" sz="2200" dirty="0"/>
              <a:t>přípravy vládních dokumentů</a:t>
            </a:r>
          </a:p>
          <a:p>
            <a:r>
              <a:rPr lang="cs-CZ" sz="2200" dirty="0"/>
              <a:t>Manuál pro zapojování </a:t>
            </a:r>
            <a:r>
              <a:rPr lang="cs-CZ" sz="2200" dirty="0" smtClean="0"/>
              <a:t>veřejnosti do </a:t>
            </a:r>
            <a:r>
              <a:rPr lang="cs-CZ" sz="2200" dirty="0"/>
              <a:t>přípravy vládních </a:t>
            </a:r>
            <a:r>
              <a:rPr lang="cs-CZ" sz="2200" dirty="0" smtClean="0"/>
              <a:t>dokumentů</a:t>
            </a:r>
          </a:p>
          <a:p>
            <a:pPr lvl="1"/>
            <a:endParaRPr lang="cs-CZ" sz="2200" dirty="0"/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Informování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Připomínkování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Konzultování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Partnerství</a:t>
            </a:r>
          </a:p>
          <a:p>
            <a:pPr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265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smtClean="0"/>
              <a:t>1. </a:t>
            </a:r>
            <a:r>
              <a:rPr lang="cs-CZ" sz="2200" b="1" dirty="0" smtClean="0"/>
              <a:t>Informování</a:t>
            </a:r>
          </a:p>
          <a:p>
            <a:r>
              <a:rPr lang="cs-CZ" sz="2200" dirty="0"/>
              <a:t>jednosměrný informační tok od zpracovatele dokumentu směrem k veřejnosti/konzultovaným subjektům </a:t>
            </a:r>
          </a:p>
          <a:p>
            <a:pPr marL="0" indent="0">
              <a:buNone/>
            </a:pPr>
            <a:r>
              <a:rPr lang="cs-CZ" sz="2200" dirty="0" smtClean="0"/>
              <a:t>→ </a:t>
            </a:r>
            <a:r>
              <a:rPr lang="cs-CZ" sz="2200" dirty="0"/>
              <a:t>úřední deska (informační tabule úřadu), informační telefonní linka, tiskové konference, prohlášení, letáky a plakáty, publikace a informační brožury, výstavy a prezentace, e-mailová upozornění, adresná korespondence (tištěná i elektronická), adresný telefonát, informační a poradenská centra, veřejná slyšení, internetový portál, média</a:t>
            </a:r>
          </a:p>
          <a:p>
            <a:pPr marL="0" indent="0">
              <a:buNone/>
            </a:pPr>
            <a:r>
              <a:rPr lang="cs-CZ" sz="2200" dirty="0" smtClean="0"/>
              <a:t>2. </a:t>
            </a:r>
            <a:r>
              <a:rPr lang="cs-CZ" sz="2200" b="1" dirty="0" smtClean="0"/>
              <a:t>Připomínkování</a:t>
            </a:r>
          </a:p>
          <a:p>
            <a:r>
              <a:rPr lang="cs-CZ" sz="2200" dirty="0" smtClean="0"/>
              <a:t>jednosměrný </a:t>
            </a:r>
            <a:r>
              <a:rPr lang="cs-CZ" sz="2200" dirty="0"/>
              <a:t>informační tok sloužící ke sběru podnětů, názorů a informací od konzultovaných subjektů bez vzájemné interakce </a:t>
            </a:r>
            <a:r>
              <a:rPr lang="cs-CZ" sz="2200" dirty="0" smtClean="0"/>
              <a:t>(versus připomínkové </a:t>
            </a:r>
            <a:r>
              <a:rPr lang="cs-CZ" sz="2200" dirty="0"/>
              <a:t>řízení se vzájemnou interakcí)</a:t>
            </a:r>
          </a:p>
          <a:p>
            <a:pPr marL="0" indent="0">
              <a:buNone/>
            </a:pPr>
            <a:r>
              <a:rPr lang="cs-CZ" sz="2200" dirty="0" smtClean="0"/>
              <a:t>→ </a:t>
            </a:r>
            <a:r>
              <a:rPr lang="cs-CZ" sz="2200" dirty="0"/>
              <a:t>dotazníky, průzkumy, osobní rozhovory (individuální, skupinové, </a:t>
            </a:r>
            <a:r>
              <a:rPr lang="cs-CZ" sz="2200" dirty="0" err="1"/>
              <a:t>focus</a:t>
            </a:r>
            <a:r>
              <a:rPr lang="cs-CZ" sz="2200" dirty="0"/>
              <a:t> </a:t>
            </a:r>
            <a:r>
              <a:rPr lang="cs-CZ" sz="2200" dirty="0" err="1"/>
              <a:t>groups</a:t>
            </a:r>
            <a:r>
              <a:rPr lang="cs-CZ" sz="2200" dirty="0"/>
              <a:t>), telefonické rozhovory, panel, interaktivní výstavy či prezentace, připomínkovací proces, šetření v </a:t>
            </a:r>
            <a:r>
              <a:rPr lang="cs-CZ" sz="2200" dirty="0" smtClean="0"/>
              <a:t>terénu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78002283"/>
      </p:ext>
    </p:extLst>
  </p:cSld>
  <p:clrMapOvr>
    <a:masterClrMapping/>
  </p:clrMapOvr>
</p:sld>
</file>

<file path=ppt/theme/theme1.xml><?xml version="1.0" encoding="utf-8"?>
<a:theme xmlns:a="http://schemas.openxmlformats.org/drawingml/2006/main" name="Popis stávajícího stavu_R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Popis stávajícího stavu_RK</Template>
  <TotalTime>736</TotalTime>
  <Words>685</Words>
  <Application>Microsoft Office PowerPoint</Application>
  <PresentationFormat>Předvádění na obrazovce (4:3)</PresentationFormat>
  <Paragraphs>103</Paragraphs>
  <Slides>13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Popis stávajícího stavu_RK</vt:lpstr>
      <vt:lpstr>prezentace</vt:lpstr>
      <vt:lpstr>Prezentace aplikace PowerPoint</vt:lpstr>
      <vt:lpstr>Základní pravidla a provádění konzultací</vt:lpstr>
      <vt:lpstr>Přínos konzultací v různých fázích přípravy právních předpisů </vt:lpstr>
      <vt:lpstr>Způsob a forma konzultací</vt:lpstr>
      <vt:lpstr>Zásady pro vedení konzultací</vt:lpstr>
      <vt:lpstr>Zhodnocení provedených konzultací</vt:lpstr>
      <vt:lpstr>Nedostatky a problémy  s vedením konzultací</vt:lpstr>
      <vt:lpstr>Metodiky ke konzultacím</vt:lpstr>
      <vt:lpstr>Prezentace aplikace PowerPoint</vt:lpstr>
      <vt:lpstr>Prezentace aplikace PowerPoint</vt:lpstr>
      <vt:lpstr>Příklady z EU a OECD</vt:lpstr>
      <vt:lpstr>Zdroje dat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Kubová Radana</dc:creator>
  <cp:lastModifiedBy>Soňa Mačejová</cp:lastModifiedBy>
  <cp:revision>115</cp:revision>
  <cp:lastPrinted>2016-05-12T11:23:06Z</cp:lastPrinted>
  <dcterms:created xsi:type="dcterms:W3CDTF">2018-01-10T14:49:16Z</dcterms:created>
  <dcterms:modified xsi:type="dcterms:W3CDTF">2018-04-20T05:45:23Z</dcterms:modified>
</cp:coreProperties>
</file>