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7" r:id="rId3"/>
    <p:sldId id="292" r:id="rId4"/>
    <p:sldId id="270" r:id="rId5"/>
    <p:sldId id="271" r:id="rId6"/>
    <p:sldId id="274" r:id="rId7"/>
    <p:sldId id="276" r:id="rId8"/>
    <p:sldId id="284" r:id="rId9"/>
    <p:sldId id="294" r:id="rId10"/>
    <p:sldId id="291" r:id="rId11"/>
    <p:sldId id="293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100" d="100"/>
          <a:sy n="100" d="100"/>
        </p:scale>
        <p:origin x="-196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5" descr="uvcr-logo-sablony-zahlavi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uoth.maros@vlada.cz" TargetMode="External"/><Relationship Id="rId2" Type="http://schemas.openxmlformats.org/officeDocument/2006/relationships/hyperlink" Target="mailto:kotajna.lydie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ia.vlada.cz/" TargetMode="External"/><Relationship Id="rId4" Type="http://schemas.openxmlformats.org/officeDocument/2006/relationships/hyperlink" Target="mailto:ria@vlada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7363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IMPLEMENTACE A VYNUCOVÁNÍ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hodnocení dopadů regulace (RIA)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Praha, duben 2018</a:t>
            </a: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252520" cy="43204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Zajištění efektivnosti působení práva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r>
              <a:rPr lang="cs-CZ" sz="2200" dirty="0"/>
              <a:t>p</a:t>
            </a:r>
            <a:r>
              <a:rPr lang="cs-CZ" sz="2200" dirty="0" smtClean="0"/>
              <a:t>oznání efektivnosti působení práva </a:t>
            </a:r>
            <a:r>
              <a:rPr lang="cs-CZ" sz="2200" b="1" dirty="0" smtClean="0"/>
              <a:t>je požadavkem legislativní i politické praxe</a:t>
            </a:r>
          </a:p>
          <a:p>
            <a:r>
              <a:rPr lang="cs-CZ" sz="2200" b="1" dirty="0" smtClean="0"/>
              <a:t>patří mezi úkoly resortů</a:t>
            </a:r>
            <a:r>
              <a:rPr lang="cs-CZ" sz="2200" dirty="0" smtClean="0"/>
              <a:t>, do jejichž pravomoci provádění příslušných právních předpisů spadá</a:t>
            </a:r>
          </a:p>
          <a:p>
            <a:r>
              <a:rPr lang="cs-CZ" sz="2200" b="1" dirty="0" smtClean="0"/>
              <a:t>patří do působnosti vlády </a:t>
            </a:r>
            <a:r>
              <a:rPr lang="cs-CZ" sz="2200" dirty="0" smtClean="0"/>
              <a:t>jako vrcholného orgánu výkonné moci</a:t>
            </a:r>
          </a:p>
          <a:p>
            <a:r>
              <a:rPr lang="cs-CZ" sz="2200" b="1" dirty="0" smtClean="0"/>
              <a:t>patří do aktivit parlamentu </a:t>
            </a:r>
            <a:r>
              <a:rPr lang="cs-CZ" sz="2200" dirty="0" smtClean="0"/>
              <a:t>jako zákonodárného orgánu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200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200" b="1" dirty="0" smtClean="0"/>
              <a:t>ZÁVĚR:</a:t>
            </a:r>
            <a:endParaRPr lang="cs-CZ" sz="22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cs-CZ" sz="2200" b="1" i="1" dirty="0"/>
              <a:t>COKOLI DĚLÁŠ, DĚLEJ ROZVÁŽNĚ </a:t>
            </a:r>
            <a:r>
              <a:rPr lang="cs-CZ" sz="2200" b="1" i="1" dirty="0" smtClean="0"/>
              <a:t/>
            </a:r>
            <a:br>
              <a:rPr lang="cs-CZ" sz="2200" b="1" i="1" dirty="0" smtClean="0"/>
            </a:br>
            <a:r>
              <a:rPr lang="cs-CZ" sz="2200" b="1" i="1" dirty="0" smtClean="0"/>
              <a:t>A </a:t>
            </a:r>
            <a:r>
              <a:rPr lang="cs-CZ" sz="2200" b="1" i="1" dirty="0"/>
              <a:t>BER V ÚVAHU KONEC</a:t>
            </a:r>
          </a:p>
          <a:p>
            <a:pPr marL="0" indent="0" algn="ctr">
              <a:buNone/>
            </a:pPr>
            <a:r>
              <a:rPr lang="cs-CZ" sz="2200" i="1" dirty="0"/>
              <a:t>(QUIDQUID AGIS, PRUDENTER AGAS ET RESPICE FINEM)</a:t>
            </a:r>
          </a:p>
          <a:p>
            <a:pPr marL="0" indent="0"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802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352928" cy="396044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Vám za pozornost!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Ing</a:t>
            </a:r>
            <a:r>
              <a:rPr lang="cs-CZ" sz="2200" b="1" dirty="0">
                <a:solidFill>
                  <a:schemeClr val="tx1"/>
                </a:solidFill>
              </a:rPr>
              <a:t>. Lydie </a:t>
            </a:r>
            <a:r>
              <a:rPr lang="cs-CZ" sz="2200" b="1" dirty="0" err="1">
                <a:solidFill>
                  <a:schemeClr val="tx1"/>
                </a:solidFill>
              </a:rPr>
              <a:t>Kotajná</a:t>
            </a:r>
            <a:r>
              <a:rPr lang="cs-CZ" sz="2200" b="1" dirty="0">
                <a:solidFill>
                  <a:schemeClr val="tx1"/>
                </a:solidFill>
              </a:rPr>
              <a:t>, M.A.</a:t>
            </a:r>
            <a:endParaRPr lang="cs-CZ" sz="2200" b="1" dirty="0">
              <a:solidFill>
                <a:schemeClr val="tx1"/>
              </a:solidFill>
              <a:hlinkClick r:id="rId2"/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Ing. Maroš </a:t>
            </a:r>
            <a:r>
              <a:rPr lang="cs-CZ" sz="2200" b="1" dirty="0" err="1" smtClean="0">
                <a:solidFill>
                  <a:schemeClr val="tx1"/>
                </a:solidFill>
              </a:rPr>
              <a:t>Guoth</a:t>
            </a:r>
            <a:endParaRPr lang="cs-CZ" sz="2200" dirty="0" smtClean="0">
              <a:solidFill>
                <a:schemeClr val="tx1"/>
              </a:solidFill>
              <a:hlinkClick r:id="rId2"/>
            </a:endParaRPr>
          </a:p>
          <a:p>
            <a:r>
              <a:rPr lang="cs-CZ" sz="2200" dirty="0" smtClean="0">
                <a:solidFill>
                  <a:srgbClr val="1F497D"/>
                </a:solidFill>
                <a:hlinkClick r:id="rId2"/>
              </a:rPr>
              <a:t>kotajna.lydie@vlada.cz</a:t>
            </a:r>
            <a:endParaRPr lang="cs-CZ" sz="2200" dirty="0" smtClean="0">
              <a:solidFill>
                <a:srgbClr val="1F497D"/>
              </a:solidFill>
            </a:endParaRPr>
          </a:p>
          <a:p>
            <a:r>
              <a:rPr lang="cs-CZ" sz="2200" dirty="0" smtClean="0">
                <a:solidFill>
                  <a:srgbClr val="1F497D"/>
                </a:solidFill>
                <a:hlinkClick r:id="rId3"/>
              </a:rPr>
              <a:t>guoth.maros@vlada.cz</a:t>
            </a:r>
            <a:endParaRPr lang="cs-CZ" sz="2200" dirty="0" smtClean="0">
              <a:solidFill>
                <a:srgbClr val="1F497D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4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5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</a:rPr>
              <a:t> </a:t>
            </a:r>
          </a:p>
          <a:p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4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Obsah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cs-CZ" sz="2200" dirty="0" smtClean="0"/>
              <a:t>Implementace a vynucování jako fáze procesu RIA </a:t>
            </a:r>
            <a:endParaRPr lang="cs-CZ" sz="2200" dirty="0"/>
          </a:p>
          <a:p>
            <a:pPr algn="just">
              <a:spcAft>
                <a:spcPts val="1200"/>
              </a:spcAft>
            </a:pPr>
            <a:r>
              <a:rPr lang="cs-CZ" sz="2200" dirty="0" smtClean="0"/>
              <a:t>Příklady dobré a špatné praxe</a:t>
            </a:r>
          </a:p>
          <a:p>
            <a:pPr algn="just">
              <a:spcAft>
                <a:spcPts val="1200"/>
              </a:spcAft>
            </a:pPr>
            <a:r>
              <a:rPr lang="cs-CZ" sz="2200" dirty="0" smtClean="0"/>
              <a:t>Zajištění implementace </a:t>
            </a:r>
            <a:r>
              <a:rPr lang="cs-CZ" sz="2200" smtClean="0"/>
              <a:t>a vynucování</a:t>
            </a:r>
          </a:p>
          <a:p>
            <a:pPr algn="just">
              <a:spcAft>
                <a:spcPts val="1200"/>
              </a:spcAft>
            </a:pPr>
            <a:r>
              <a:rPr lang="cs-CZ" sz="2200" smtClean="0"/>
              <a:t>Zajištění </a:t>
            </a:r>
            <a:r>
              <a:rPr lang="cs-CZ" sz="2200" dirty="0"/>
              <a:t>efektivnosti působení </a:t>
            </a:r>
            <a:r>
              <a:rPr lang="cs-CZ" sz="2200" dirty="0" smtClean="0"/>
              <a:t>práva</a:t>
            </a:r>
          </a:p>
          <a:p>
            <a:pPr algn="just"/>
            <a:endParaRPr lang="cs-CZ" sz="2200" dirty="0"/>
          </a:p>
          <a:p>
            <a:pPr algn="just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Fáze procesu versus Implementace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60713"/>
            <a:ext cx="8229600" cy="616595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800" b="1" dirty="0" smtClean="0"/>
              <a:t>Přehled </a:t>
            </a:r>
            <a:r>
              <a:rPr lang="cs-CZ" sz="8800" b="1" dirty="0"/>
              <a:t>dopadů návrhu právního předpisu</a:t>
            </a:r>
          </a:p>
          <a:p>
            <a:pPr lvl="0"/>
            <a:r>
              <a:rPr lang="cs-CZ" sz="8800" dirty="0"/>
              <a:t>termín stanovený pro implementaci</a:t>
            </a:r>
          </a:p>
          <a:p>
            <a:pPr marL="0" indent="0">
              <a:buNone/>
            </a:pPr>
            <a:r>
              <a:rPr lang="cs-CZ" sz="8800" b="1" dirty="0" smtClean="0"/>
              <a:t>ZZ </a:t>
            </a:r>
            <a:r>
              <a:rPr lang="cs-CZ" sz="8800" b="1" dirty="0"/>
              <a:t>RIA</a:t>
            </a:r>
          </a:p>
          <a:p>
            <a:pPr lvl="0"/>
            <a:r>
              <a:rPr lang="cs-CZ" sz="8800" dirty="0"/>
              <a:t>Implementace doporučené varianty a vynucování</a:t>
            </a:r>
          </a:p>
          <a:p>
            <a:pPr marL="0" indent="0">
              <a:buNone/>
            </a:pPr>
            <a:r>
              <a:rPr lang="cs-CZ" sz="8800" b="1" dirty="0" smtClean="0"/>
              <a:t>Přizpůsobení </a:t>
            </a:r>
            <a:r>
              <a:rPr lang="cs-CZ" sz="8800" b="1" dirty="0"/>
              <a:t>variant regulaci a její vynucování:</a:t>
            </a:r>
          </a:p>
          <a:p>
            <a:pPr lvl="0"/>
            <a:r>
              <a:rPr lang="cs-CZ" sz="8800" dirty="0" smtClean="0"/>
              <a:t>posoudit </a:t>
            </a:r>
            <a:r>
              <a:rPr lang="cs-CZ" sz="8800" dirty="0"/>
              <a:t>rizika, která jsou spojena s implementací </a:t>
            </a:r>
            <a:r>
              <a:rPr lang="cs-CZ" sz="8800" dirty="0" smtClean="0"/>
              <a:t>variant</a:t>
            </a:r>
            <a:endParaRPr lang="cs-CZ" sz="8800" dirty="0"/>
          </a:p>
          <a:p>
            <a:pPr marL="0" indent="0">
              <a:buNone/>
            </a:pPr>
            <a:r>
              <a:rPr lang="cs-CZ" sz="8800" b="1" dirty="0"/>
              <a:t>Vyhodnocení nákladů a </a:t>
            </a:r>
            <a:r>
              <a:rPr lang="cs-CZ" sz="8800" b="1" dirty="0" smtClean="0"/>
              <a:t>přínosů:</a:t>
            </a:r>
          </a:p>
          <a:p>
            <a:pPr lvl="0"/>
            <a:r>
              <a:rPr lang="cs-CZ" sz="8800" dirty="0" smtClean="0"/>
              <a:t>zvážit rizika spojená s implementací, která ovlivňují výši nákladů a přínosů</a:t>
            </a:r>
          </a:p>
          <a:p>
            <a:pPr marL="0" indent="0">
              <a:buNone/>
            </a:pPr>
            <a:r>
              <a:rPr lang="cs-CZ" sz="8800" b="1" dirty="0" smtClean="0"/>
              <a:t>Konzultace</a:t>
            </a:r>
            <a:r>
              <a:rPr lang="cs-CZ" sz="8800" b="1" dirty="0"/>
              <a:t>:</a:t>
            </a:r>
          </a:p>
          <a:p>
            <a:pPr lvl="0"/>
            <a:r>
              <a:rPr lang="cs-CZ" sz="8800" dirty="0" smtClean="0"/>
              <a:t>zvýšit připravenost </a:t>
            </a:r>
            <a:r>
              <a:rPr lang="cs-CZ" sz="8800" dirty="0"/>
              <a:t>dotčených subjektů na implementaci právního předpisu</a:t>
            </a:r>
          </a:p>
          <a:p>
            <a:pPr marL="0" indent="0">
              <a:buNone/>
            </a:pPr>
            <a:r>
              <a:rPr lang="cs-CZ" sz="8800" b="1" dirty="0" smtClean="0"/>
              <a:t>Shrnutí </a:t>
            </a:r>
            <a:r>
              <a:rPr lang="cs-CZ" sz="8800" b="1" dirty="0"/>
              <a:t>ZZ RIA</a:t>
            </a:r>
          </a:p>
          <a:p>
            <a:pPr lvl="0"/>
            <a:r>
              <a:rPr lang="cs-CZ" sz="8800" dirty="0"/>
              <a:t>p</a:t>
            </a:r>
            <a:r>
              <a:rPr lang="cs-CZ" sz="8800" dirty="0" smtClean="0"/>
              <a:t>okud se jedná </a:t>
            </a:r>
            <a:r>
              <a:rPr lang="cs-CZ" sz="8800" dirty="0"/>
              <a:t>o implementační předpis, </a:t>
            </a:r>
            <a:r>
              <a:rPr lang="cs-CZ" sz="8800" dirty="0" smtClean="0"/>
              <a:t>uvede se termín stanovený </a:t>
            </a:r>
            <a:r>
              <a:rPr lang="cs-CZ" sz="8800" dirty="0"/>
              <a:t>pro </a:t>
            </a:r>
            <a:r>
              <a:rPr lang="cs-CZ" sz="8800" dirty="0" smtClean="0"/>
              <a:t>implementaci</a:t>
            </a:r>
            <a:endParaRPr lang="cs-CZ" sz="8800" dirty="0"/>
          </a:p>
          <a:p>
            <a:pPr marL="0" indent="0">
              <a:buNone/>
            </a:pPr>
            <a:r>
              <a:rPr lang="cs-CZ" sz="8800" b="1" dirty="0" smtClean="0"/>
              <a:t>Vazba </a:t>
            </a:r>
            <a:r>
              <a:rPr lang="cs-CZ" sz="8800" b="1" dirty="0"/>
              <a:t>implementace na udělování výjimky:</a:t>
            </a:r>
          </a:p>
          <a:p>
            <a:r>
              <a:rPr lang="cs-CZ" sz="8800" dirty="0" smtClean="0"/>
              <a:t>ve </a:t>
            </a:r>
            <a:r>
              <a:rPr lang="cs-CZ" sz="8800" dirty="0"/>
              <a:t>jménu avizované včasnosti imple­mentace řešení mohou být opominuty nezamýšlené </a:t>
            </a:r>
            <a:r>
              <a:rPr lang="cs-CZ" sz="8800" dirty="0" smtClean="0"/>
              <a:t>dopady</a:t>
            </a:r>
            <a:endParaRPr lang="cs-CZ" sz="8800" dirty="0"/>
          </a:p>
          <a:p>
            <a:pPr marL="0" indent="0" algn="just">
              <a:buNone/>
            </a:pPr>
            <a:endParaRPr lang="cs-CZ" sz="7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54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Předkladatel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2568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8800" b="1" dirty="0"/>
              <a:t>→</a:t>
            </a:r>
            <a:r>
              <a:rPr lang="cs-CZ" sz="8800" dirty="0"/>
              <a:t> pro vybranou variantu řešení </a:t>
            </a:r>
            <a:r>
              <a:rPr lang="cs-CZ" sz="8800" b="1" i="1" dirty="0"/>
              <a:t>navrhne</a:t>
            </a:r>
            <a:r>
              <a:rPr lang="cs-CZ" sz="8800" dirty="0"/>
              <a:t> způsob implementace 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/>
              <a:t>určí</a:t>
            </a:r>
            <a:r>
              <a:rPr lang="cs-CZ" sz="8800" dirty="0"/>
              <a:t> </a:t>
            </a:r>
            <a:r>
              <a:rPr lang="cs-CZ" sz="8800" dirty="0" smtClean="0"/>
              <a:t> odpovědný orgán </a:t>
            </a:r>
            <a:r>
              <a:rPr lang="cs-CZ" sz="8800" dirty="0"/>
              <a:t>veřejné </a:t>
            </a:r>
            <a:r>
              <a:rPr lang="cs-CZ" sz="8800" dirty="0" smtClean="0"/>
              <a:t>správy </a:t>
            </a:r>
            <a:endParaRPr lang="cs-CZ" sz="8800" dirty="0"/>
          </a:p>
          <a:p>
            <a:pPr lvl="0">
              <a:spcAft>
                <a:spcPts val="600"/>
              </a:spcAft>
            </a:pPr>
            <a:r>
              <a:rPr lang="cs-CZ" sz="8800" b="1" i="1" dirty="0"/>
              <a:t>uvede</a:t>
            </a:r>
            <a:r>
              <a:rPr lang="cs-CZ" sz="8800" dirty="0"/>
              <a:t> činnosti, které budou regulované subjekty nuceny provádět v důsledku implementace </a:t>
            </a:r>
            <a:r>
              <a:rPr lang="cs-CZ" sz="8800" dirty="0" smtClean="0"/>
              <a:t>regulace</a:t>
            </a:r>
            <a:endParaRPr lang="cs-CZ" sz="8800" dirty="0"/>
          </a:p>
          <a:p>
            <a:pPr>
              <a:spcAft>
                <a:spcPts val="600"/>
              </a:spcAft>
            </a:pPr>
            <a:r>
              <a:rPr lang="cs-CZ" sz="8800" b="1" i="1" spc="-50" dirty="0"/>
              <a:t>identifikuje</a:t>
            </a:r>
            <a:r>
              <a:rPr lang="cs-CZ" sz="8800" spc="-50" dirty="0"/>
              <a:t> všechny orgány veřejné správy, které budou hrát </a:t>
            </a:r>
            <a:r>
              <a:rPr lang="cs-CZ" sz="8800" spc="-50" dirty="0" smtClean="0"/>
              <a:t>úlohu</a:t>
            </a:r>
          </a:p>
          <a:p>
            <a:pPr>
              <a:spcAft>
                <a:spcPts val="600"/>
              </a:spcAft>
            </a:pPr>
            <a:r>
              <a:rPr lang="cs-CZ" sz="8800" b="1" i="1" dirty="0" smtClean="0"/>
              <a:t>specifikuje</a:t>
            </a:r>
            <a:r>
              <a:rPr lang="cs-CZ" sz="8800" dirty="0" smtClean="0"/>
              <a:t> </a:t>
            </a:r>
            <a:r>
              <a:rPr lang="cs-CZ" sz="8800" dirty="0"/>
              <a:t>nezbytné informace pro administraci řešení 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/>
              <a:t>ověří</a:t>
            </a:r>
            <a:r>
              <a:rPr lang="cs-CZ" sz="8800" dirty="0"/>
              <a:t>, zda již mají některé orgány tyto informace k dispozici 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/>
              <a:t>navrhne</a:t>
            </a:r>
            <a:r>
              <a:rPr lang="cs-CZ" sz="8800" dirty="0"/>
              <a:t> optimální získávání informací </a:t>
            </a:r>
            <a:endParaRPr lang="cs-CZ" sz="8800" dirty="0" smtClean="0"/>
          </a:p>
          <a:p>
            <a:pPr lvl="0">
              <a:spcAft>
                <a:spcPts val="600"/>
              </a:spcAft>
            </a:pPr>
            <a:r>
              <a:rPr lang="cs-CZ" sz="8800" b="1" i="1" dirty="0" smtClean="0"/>
              <a:t>posoudí</a:t>
            </a:r>
            <a:r>
              <a:rPr lang="cs-CZ" sz="8800" dirty="0"/>
              <a:t>, zda je možné využít </a:t>
            </a:r>
            <a:r>
              <a:rPr lang="cs-CZ" sz="8800" dirty="0" smtClean="0"/>
              <a:t>IKT 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 smtClean="0"/>
              <a:t>určí</a:t>
            </a:r>
            <a:r>
              <a:rPr lang="cs-CZ" sz="8800" dirty="0" smtClean="0"/>
              <a:t> </a:t>
            </a:r>
            <a:r>
              <a:rPr lang="cs-CZ" sz="8800" dirty="0"/>
              <a:t>způsob poradenství ze strany státu pro regulované subjekty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/>
              <a:t>identifikuje</a:t>
            </a:r>
            <a:r>
              <a:rPr lang="cs-CZ" sz="8800" dirty="0"/>
              <a:t> rizika spojená s implementací</a:t>
            </a:r>
          </a:p>
          <a:p>
            <a:pPr lvl="0">
              <a:spcAft>
                <a:spcPts val="600"/>
              </a:spcAft>
            </a:pPr>
            <a:r>
              <a:rPr lang="cs-CZ" sz="8800" b="1" i="1" dirty="0"/>
              <a:t>navrhne</a:t>
            </a:r>
            <a:r>
              <a:rPr lang="cs-CZ" sz="8800" dirty="0"/>
              <a:t> harmonogram </a:t>
            </a:r>
            <a:r>
              <a:rPr lang="cs-CZ" sz="8800" dirty="0" smtClean="0"/>
              <a:t>implementace</a:t>
            </a:r>
            <a:endParaRPr lang="cs-CZ" sz="8800" dirty="0"/>
          </a:p>
          <a:p>
            <a:pPr lvl="0">
              <a:spcAft>
                <a:spcPts val="600"/>
              </a:spcAft>
            </a:pPr>
            <a:r>
              <a:rPr lang="cs-CZ" sz="8800" b="1" i="1" dirty="0"/>
              <a:t>uvede</a:t>
            </a:r>
            <a:r>
              <a:rPr lang="cs-CZ" sz="8800" dirty="0"/>
              <a:t> a odůvodní </a:t>
            </a:r>
            <a:r>
              <a:rPr lang="cs-CZ" sz="8800" dirty="0" smtClean="0"/>
              <a:t>nejschůdnější </a:t>
            </a:r>
            <a:r>
              <a:rPr lang="cs-CZ" sz="8800" dirty="0"/>
              <a:t>a nejúčinnější </a:t>
            </a:r>
            <a:r>
              <a:rPr lang="cs-CZ" sz="8800" dirty="0" smtClean="0"/>
              <a:t>variantu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7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Povinná součást implementace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200" b="1" i="1" dirty="0"/>
              <a:t>vyčíslení</a:t>
            </a:r>
            <a:r>
              <a:rPr lang="cs-CZ" sz="2200" dirty="0"/>
              <a:t> nákladů na </a:t>
            </a:r>
            <a:r>
              <a:rPr lang="cs-CZ" sz="2200" dirty="0" smtClean="0"/>
              <a:t>implementaci</a:t>
            </a:r>
          </a:p>
          <a:p>
            <a:pPr lvl="0"/>
            <a:endParaRPr lang="cs-CZ" sz="2200" dirty="0"/>
          </a:p>
          <a:p>
            <a:pPr lvl="0"/>
            <a:r>
              <a:rPr lang="cs-CZ" sz="2200" b="1" i="1" dirty="0"/>
              <a:t>stanovení</a:t>
            </a:r>
            <a:r>
              <a:rPr lang="cs-CZ" sz="2200" dirty="0"/>
              <a:t> takového </a:t>
            </a:r>
            <a:r>
              <a:rPr lang="cs-CZ" sz="2200" b="1" dirty="0"/>
              <a:t>způsobu jejich pokrytí</a:t>
            </a:r>
            <a:r>
              <a:rPr lang="cs-CZ" sz="2200" dirty="0"/>
              <a:t>, aby byla minimalizována finanční </a:t>
            </a:r>
            <a:r>
              <a:rPr lang="cs-CZ" sz="2200" dirty="0" smtClean="0"/>
              <a:t>a </a:t>
            </a:r>
            <a:r>
              <a:rPr lang="cs-CZ" sz="2200" dirty="0"/>
              <a:t>administrativní zátěž veřejné správy i adresátů právního </a:t>
            </a:r>
            <a:r>
              <a:rPr lang="cs-CZ" sz="2200" dirty="0" smtClean="0"/>
              <a:t>předpisu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pokud z navrhované právní úpravy vyplývají nové úkoly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pro </a:t>
            </a:r>
            <a:r>
              <a:rPr lang="cs-CZ" sz="2200" dirty="0"/>
              <a:t>obce a kraje, nutno </a:t>
            </a:r>
            <a:r>
              <a:rPr lang="cs-CZ" sz="2200" b="1" i="1" dirty="0"/>
              <a:t>uvést</a:t>
            </a:r>
            <a:r>
              <a:rPr lang="cs-CZ" sz="2200" dirty="0"/>
              <a:t> </a:t>
            </a:r>
            <a:r>
              <a:rPr lang="cs-CZ" sz="2200" b="1" i="1" dirty="0"/>
              <a:t>způsob</a:t>
            </a:r>
            <a:r>
              <a:rPr lang="cs-CZ" sz="2200" dirty="0"/>
              <a:t> </a:t>
            </a:r>
            <a:r>
              <a:rPr lang="cs-CZ" sz="2200" dirty="0" smtClean="0"/>
              <a:t>a </a:t>
            </a:r>
            <a:r>
              <a:rPr lang="cs-CZ" sz="2200" dirty="0"/>
              <a:t>rozsah zajištění prostředků na výkon příslušných </a:t>
            </a:r>
            <a:r>
              <a:rPr lang="cs-CZ" sz="2200" dirty="0" smtClean="0"/>
              <a:t>činností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pokud se jedná o úkoly v přenesené působnosti, nutno </a:t>
            </a:r>
            <a:r>
              <a:rPr lang="cs-CZ" sz="2200" b="1" i="1" dirty="0"/>
              <a:t>uvést</a:t>
            </a:r>
            <a:r>
              <a:rPr lang="cs-CZ" sz="2200" dirty="0"/>
              <a:t> odhadovaný </a:t>
            </a:r>
            <a:r>
              <a:rPr lang="cs-CZ" sz="2200" b="1" i="1" dirty="0"/>
              <a:t>rozsah</a:t>
            </a:r>
            <a:r>
              <a:rPr lang="cs-CZ" sz="2200" dirty="0"/>
              <a:t> požadovaného zvýšení příspěvku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dirty="0"/>
              <a:t>výkon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15055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Špatná praxe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200" b="1" i="1" dirty="0"/>
              <a:t>Špatná praxe:</a:t>
            </a:r>
          </a:p>
          <a:p>
            <a:pPr lvl="0" algn="just"/>
            <a:r>
              <a:rPr lang="cs-CZ" sz="2200" dirty="0"/>
              <a:t>je pouze uvedeno, kdo bude za implementaci a vynucování zodpovědný</a:t>
            </a:r>
          </a:p>
          <a:p>
            <a:pPr marL="0" indent="0" algn="just">
              <a:buNone/>
            </a:pPr>
            <a:r>
              <a:rPr lang="cs-CZ" sz="2200" b="1" i="1" dirty="0" smtClean="0"/>
              <a:t>Doporučení</a:t>
            </a:r>
            <a:r>
              <a:rPr lang="cs-CZ" sz="2200" b="1" i="1" dirty="0"/>
              <a:t>:</a:t>
            </a:r>
          </a:p>
          <a:p>
            <a:pPr marL="0" indent="0" algn="just">
              <a:buNone/>
            </a:pPr>
            <a:r>
              <a:rPr lang="cs-CZ" sz="2200" dirty="0"/>
              <a:t>→ formulovat popis způsobu implementace a vynucování tak, aby dostatečně odrážel proces implementace a zajištění vynucování navrhované regulace; </a:t>
            </a:r>
            <a:endParaRPr lang="cs-CZ" sz="2200" dirty="0" smtClean="0"/>
          </a:p>
          <a:p>
            <a:pPr algn="just"/>
            <a:r>
              <a:rPr lang="cs-CZ" sz="2200" dirty="0" smtClean="0"/>
              <a:t>pouhé </a:t>
            </a:r>
            <a:r>
              <a:rPr lang="cs-CZ" sz="2200" dirty="0"/>
              <a:t>sdělení, že je implementace a vynucování v působnosti uvedeného orgánu, je příliš obecné a </a:t>
            </a:r>
            <a:r>
              <a:rPr lang="cs-CZ" sz="2200" dirty="0" smtClean="0"/>
              <a:t>stručné</a:t>
            </a:r>
          </a:p>
          <a:p>
            <a:pPr marL="0" indent="0" algn="just">
              <a:buNone/>
            </a:pPr>
            <a:r>
              <a:rPr lang="cs-CZ" sz="2200" dirty="0"/>
              <a:t>→ </a:t>
            </a:r>
            <a:r>
              <a:rPr lang="cs-CZ" sz="2200" dirty="0" smtClean="0"/>
              <a:t>měla </a:t>
            </a:r>
            <a:r>
              <a:rPr lang="cs-CZ" sz="2200" dirty="0"/>
              <a:t>by být identifikována rizika spojená s implementací;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její </a:t>
            </a:r>
            <a:r>
              <a:rPr lang="cs-CZ" sz="2200" dirty="0"/>
              <a:t>harmonogram; činnosti, které budou regulované subjekty nuceny z důvodu implementace provádět </a:t>
            </a:r>
          </a:p>
        </p:txBody>
      </p:sp>
    </p:spTree>
    <p:extLst>
      <p:ext uri="{BB962C8B-B14F-4D97-AF65-F5344CB8AC3E}">
        <p14:creationId xmlns:p14="http://schemas.microsoft.com/office/powerpoint/2010/main" val="26659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Dobrá praxe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600"/>
              </a:spcAft>
            </a:pPr>
            <a:r>
              <a:rPr lang="cs-CZ" sz="2600" dirty="0" smtClean="0"/>
              <a:t>dostatečně </a:t>
            </a:r>
            <a:r>
              <a:rPr lang="cs-CZ" sz="2600" b="1" dirty="0"/>
              <a:t>podrobný popis procesu implementace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a </a:t>
            </a:r>
            <a:r>
              <a:rPr lang="cs-CZ" sz="2600" dirty="0"/>
              <a:t>zajištění vynucování navrhované regulace </a:t>
            </a:r>
          </a:p>
          <a:p>
            <a:pPr lvl="0">
              <a:spcAft>
                <a:spcPts val="600"/>
              </a:spcAft>
            </a:pPr>
            <a:r>
              <a:rPr lang="cs-CZ" sz="2600" dirty="0"/>
              <a:t>příklady dobře zpracované implementace a vynucování: </a:t>
            </a:r>
          </a:p>
          <a:p>
            <a:pPr lvl="1"/>
            <a:r>
              <a:rPr lang="cs-CZ" sz="2600" dirty="0"/>
              <a:t>Návrh věcného záměru zákona o památkovém fondu (1332/12)</a:t>
            </a:r>
          </a:p>
          <a:p>
            <a:pPr lvl="1"/>
            <a:r>
              <a:rPr lang="cs-CZ" sz="2600" dirty="0"/>
              <a:t>Návrh věcného záměru zákona o podpoře a řízení cestovního ruchu (27/13)</a:t>
            </a:r>
          </a:p>
          <a:p>
            <a:pPr lvl="1"/>
            <a:r>
              <a:rPr lang="cs-CZ" sz="2600" dirty="0"/>
              <a:t>Návrh zákona, kterým se mění zákon č. 185/2001 Sb., o odpadech (414/13)</a:t>
            </a:r>
          </a:p>
          <a:p>
            <a:pPr lvl="1"/>
            <a:r>
              <a:rPr lang="cs-CZ" sz="2600" dirty="0"/>
              <a:t>Návrh věcného záměru zákona o kybernetické bezpečnosti (328/12)</a:t>
            </a:r>
          </a:p>
          <a:p>
            <a:pPr lvl="1"/>
            <a:r>
              <a:rPr lang="cs-CZ" sz="2600" dirty="0"/>
              <a:t>Návrh věcného záměru zákona o památkové péči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0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43204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Zajištění implementace a vynucování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Kroky </a:t>
            </a:r>
            <a:r>
              <a:rPr lang="cs-CZ" sz="2200" dirty="0" smtClean="0"/>
              <a:t>k </a:t>
            </a:r>
            <a:r>
              <a:rPr lang="cs-CZ" sz="2200" dirty="0"/>
              <a:t>zajištění </a:t>
            </a:r>
            <a:r>
              <a:rPr lang="cs-CZ" sz="2200" dirty="0" smtClean="0"/>
              <a:t>implementace, které by měla RIA reflektovat: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soustavné </a:t>
            </a:r>
            <a:r>
              <a:rPr lang="cs-CZ" sz="2200" b="1" i="1" dirty="0" smtClean="0"/>
              <a:t>sledování</a:t>
            </a:r>
            <a:r>
              <a:rPr lang="cs-CZ" sz="2200" dirty="0" smtClean="0"/>
              <a:t> a </a:t>
            </a:r>
            <a:r>
              <a:rPr lang="cs-CZ" sz="2200" b="1" i="1" dirty="0"/>
              <a:t>vyhodnocování</a:t>
            </a:r>
            <a:r>
              <a:rPr lang="cs-CZ" sz="2200" dirty="0" smtClean="0"/>
              <a:t> právní normy</a:t>
            </a:r>
          </a:p>
          <a:p>
            <a:pPr>
              <a:spcAft>
                <a:spcPts val="600"/>
              </a:spcAft>
            </a:pPr>
            <a:r>
              <a:rPr lang="cs-CZ" sz="2200" b="1" i="1" dirty="0" smtClean="0"/>
              <a:t>kontrola</a:t>
            </a:r>
            <a:r>
              <a:rPr lang="cs-CZ" sz="2200" dirty="0" smtClean="0"/>
              <a:t> činnosti veřejného orgánu odpovědného za splnění stanoveného cíle, za zajištění dodržování právní normy 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b="1" i="1" dirty="0" smtClean="0"/>
              <a:t>neodvratnost</a:t>
            </a:r>
            <a:r>
              <a:rPr lang="cs-CZ" sz="2200" dirty="0" smtClean="0"/>
              <a:t> postihu za jeho porušení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 smtClean="0"/>
              <a:t>soustavné </a:t>
            </a:r>
            <a:r>
              <a:rPr lang="cs-CZ" sz="2200" b="1" i="1" dirty="0"/>
              <a:t>uskutečňování</a:t>
            </a:r>
            <a:r>
              <a:rPr lang="cs-CZ" sz="2200" dirty="0" smtClean="0"/>
              <a:t> péče o ústavnost a zákonnost právotvorné činnosti legislativních orgánů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 smtClean="0"/>
              <a:t>spolehlivé </a:t>
            </a:r>
            <a:r>
              <a:rPr lang="cs-CZ" sz="2200" b="1" i="1" dirty="0"/>
              <a:t>ověření</a:t>
            </a:r>
            <a:r>
              <a:rPr lang="cs-CZ" sz="2200" dirty="0" smtClean="0"/>
              <a:t> smyslu regulace, ujasnění cíle, účelu, nezbytnosti právních prostředků a metod k jeho dosažení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b="1" i="1" dirty="0" smtClean="0"/>
              <a:t>posouzení</a:t>
            </a:r>
            <a:r>
              <a:rPr lang="cs-CZ" sz="2200" dirty="0" smtClean="0"/>
              <a:t> reálnosti prosazení regulace se zřetelem na síly </a:t>
            </a:r>
            <a:br>
              <a:rPr lang="cs-CZ" sz="2200" dirty="0" smtClean="0"/>
            </a:br>
            <a:r>
              <a:rPr lang="cs-CZ" sz="2200" dirty="0" smtClean="0"/>
              <a:t>a prostředky 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b="1" i="1" dirty="0" smtClean="0"/>
              <a:t>zjištění</a:t>
            </a:r>
            <a:r>
              <a:rPr lang="cs-CZ" sz="2200" dirty="0" smtClean="0"/>
              <a:t>, zda je tento odpovědný orgán schopen a připraven po všech stránkách dbát o dodržování pravidla a má k tomu odpovídající možnosti a předpoklady</a:t>
            </a:r>
          </a:p>
        </p:txBody>
      </p:sp>
    </p:spTree>
    <p:extLst>
      <p:ext uri="{BB962C8B-B14F-4D97-AF65-F5344CB8AC3E}">
        <p14:creationId xmlns:p14="http://schemas.microsoft.com/office/powerpoint/2010/main" val="22764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57606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Zajištění implementace a vynucování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/>
              <a:t>Mechanismus působení </a:t>
            </a:r>
            <a:r>
              <a:rPr lang="cs-CZ" sz="2200" b="1" dirty="0" smtClean="0"/>
              <a:t>práva:</a:t>
            </a:r>
            <a:endParaRPr lang="cs-CZ" sz="2200" dirty="0"/>
          </a:p>
          <a:p>
            <a:r>
              <a:rPr lang="cs-CZ" sz="2200" dirty="0"/>
              <a:t>je návodem k jednání, jak se chovat či nechovat</a:t>
            </a:r>
          </a:p>
          <a:p>
            <a:pPr>
              <a:spcAft>
                <a:spcPts val="1200"/>
              </a:spcAft>
            </a:pPr>
            <a:r>
              <a:rPr lang="cs-CZ" sz="2200" dirty="0"/>
              <a:t>je aplikováno a uskutečňováno, a to s případným do/vynucením k jeho </a:t>
            </a:r>
            <a:r>
              <a:rPr lang="cs-CZ" sz="2200" dirty="0" smtClean="0"/>
              <a:t>dodržování</a:t>
            </a:r>
          </a:p>
          <a:p>
            <a:pPr marL="0" indent="0">
              <a:buNone/>
            </a:pPr>
            <a:r>
              <a:rPr lang="cs-CZ" sz="2200" b="1" dirty="0" smtClean="0"/>
              <a:t>Význam RIA umožní identifikovat: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dirty="0" smtClean="0"/>
              <a:t>→ již v procesu přípravy návrhu právního předpisu určit cíl, zformulovat regulaci v odpovídající kvalitě, ověřit a zajistit vše potřebné pro její implementaci</a:t>
            </a:r>
          </a:p>
          <a:p>
            <a:pPr marL="0" indent="0">
              <a:buNone/>
            </a:pPr>
            <a:r>
              <a:rPr lang="cs-CZ" sz="2200" b="1" dirty="0" smtClean="0"/>
              <a:t>Proč? </a:t>
            </a:r>
          </a:p>
          <a:p>
            <a:pPr marL="0" indent="0">
              <a:buNone/>
            </a:pPr>
            <a:r>
              <a:rPr lang="cs-CZ" sz="2200" dirty="0" smtClean="0"/>
              <a:t>Podcení-li se tato okolnost, vzniká riziko, že záměru regulace nebude dosaženo, a to s negativními důsledky z politického, věcného i právního hlediska.</a:t>
            </a:r>
          </a:p>
        </p:txBody>
      </p:sp>
    </p:spTree>
    <p:extLst>
      <p:ext uri="{BB962C8B-B14F-4D97-AF65-F5344CB8AC3E}">
        <p14:creationId xmlns:p14="http://schemas.microsoft.com/office/powerpoint/2010/main" val="33833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401</TotalTime>
  <Words>542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</vt:lpstr>
      <vt:lpstr>Prezentace aplikace PowerPoint</vt:lpstr>
      <vt:lpstr>Obsah</vt:lpstr>
      <vt:lpstr>Fáze procesu versus Implementace</vt:lpstr>
      <vt:lpstr>Předkladatel</vt:lpstr>
      <vt:lpstr>Povinná součást implementace</vt:lpstr>
      <vt:lpstr>Špatná praxe</vt:lpstr>
      <vt:lpstr>Dobrá praxe</vt:lpstr>
      <vt:lpstr>Zajištění implementace a vynucování</vt:lpstr>
      <vt:lpstr>Zajištění implementace a vynucování</vt:lpstr>
      <vt:lpstr>Zajištění efektivnosti působení práva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Kotajná Lydie</dc:creator>
  <cp:lastModifiedBy>Soňa Mačejová</cp:lastModifiedBy>
  <cp:revision>53</cp:revision>
  <cp:lastPrinted>2018-03-01T12:38:18Z</cp:lastPrinted>
  <dcterms:created xsi:type="dcterms:W3CDTF">2017-12-21T18:37:22Z</dcterms:created>
  <dcterms:modified xsi:type="dcterms:W3CDTF">2018-04-19T05:59:41Z</dcterms:modified>
</cp:coreProperties>
</file>