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7" r:id="rId2"/>
    <p:sldId id="267" r:id="rId3"/>
    <p:sldId id="268" r:id="rId4"/>
    <p:sldId id="294" r:id="rId5"/>
    <p:sldId id="293" r:id="rId6"/>
    <p:sldId id="269" r:id="rId7"/>
    <p:sldId id="285" r:id="rId8"/>
    <p:sldId id="272" r:id="rId9"/>
    <p:sldId id="301" r:id="rId10"/>
    <p:sldId id="276" r:id="rId11"/>
    <p:sldId id="300" r:id="rId12"/>
    <p:sldId id="303" r:id="rId13"/>
    <p:sldId id="283" r:id="rId14"/>
    <p:sldId id="284" r:id="rId15"/>
    <p:sldId id="275" r:id="rId16"/>
    <p:sldId id="286" r:id="rId17"/>
    <p:sldId id="312" r:id="rId18"/>
    <p:sldId id="287" r:id="rId19"/>
    <p:sldId id="279" r:id="rId20"/>
    <p:sldId id="280" r:id="rId21"/>
    <p:sldId id="273" r:id="rId22"/>
    <p:sldId id="281" r:id="rId23"/>
    <p:sldId id="288" r:id="rId24"/>
    <p:sldId id="292" r:id="rId25"/>
    <p:sldId id="289" r:id="rId26"/>
    <p:sldId id="290" r:id="rId27"/>
    <p:sldId id="306" r:id="rId28"/>
    <p:sldId id="311" r:id="rId29"/>
    <p:sldId id="313" r:id="rId30"/>
    <p:sldId id="266" r:id="rId31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4F81BD"/>
    <a:srgbClr val="FF9900"/>
    <a:srgbClr val="1F4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82" autoAdjust="0"/>
    <p:restoredTop sz="94660"/>
  </p:normalViewPr>
  <p:slideViewPr>
    <p:cSldViewPr>
      <p:cViewPr>
        <p:scale>
          <a:sx n="90" d="100"/>
          <a:sy n="90" d="100"/>
        </p:scale>
        <p:origin x="-996" y="-3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5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4A405D-E15C-4CCF-B6F5-13CAD745A756}" type="datetimeFigureOut">
              <a:rPr lang="cs-CZ" smtClean="0"/>
              <a:t>6.6.2018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2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5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61726B-BD32-4C31-A49B-F8A8C4A062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92123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9" y="2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4E7D24-5F9C-4E3F-8648-24D775B4A707}" type="datetimeFigureOut">
              <a:rPr lang="cs-CZ" smtClean="0"/>
              <a:t>6.6.2018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1" y="4714877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165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9" y="9428165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89864F-53C6-4646-A710-011ADB4728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2324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6.6.2018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Picture 2" descr="Y:\OKK\ORGANIZAČNÍ\Šablony\Logo ÚV\03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94" y="332656"/>
            <a:ext cx="3895725" cy="1195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7473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6.6.2018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5381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6.6.2018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9391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6.6.2018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15" descr="uvcr-logo-sablony-zahlavi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6093296"/>
            <a:ext cx="1800225" cy="5238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38231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6.6.2018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085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6.6.2018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3585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6.6.2018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4064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6.6.2018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3028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6.6.2018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9296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6.6.2018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0552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6.6.2018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1480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BE643-4868-43BB-91A2-C4436EC014CB}" type="datetimeFigureOut">
              <a:rPr lang="cs-CZ" smtClean="0"/>
              <a:t>6.6.2018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0444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1F497D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mailto:rut.stepan@vlada.cz" TargetMode="External"/><Relationship Id="rId2" Type="http://schemas.openxmlformats.org/officeDocument/2006/relationships/hyperlink" Target="mailto:havelkova.marketa@vlada.cz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ria.vlada.cz/" TargetMode="External"/><Relationship Id="rId4" Type="http://schemas.openxmlformats.org/officeDocument/2006/relationships/hyperlink" Target="mailto:ria@vlada.cz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ria.vlada.cz/vzdelavaci-manual-k-ria-zverejnen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2420888"/>
            <a:ext cx="7128792" cy="3024336"/>
          </a:xfrm>
        </p:spPr>
        <p:txBody>
          <a:bodyPr>
            <a:noAutofit/>
          </a:bodyPr>
          <a:lstStyle/>
          <a:p>
            <a:r>
              <a:rPr lang="cs-CZ" b="1" dirty="0" smtClean="0">
                <a:solidFill>
                  <a:srgbClr val="1F497D"/>
                </a:solidFill>
              </a:rPr>
              <a:t>STANOVENÍ POŘADÍ VARIANT</a:t>
            </a:r>
          </a:p>
          <a:p>
            <a:endParaRPr lang="cs-CZ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 smtClean="0">
                <a:solidFill>
                  <a:schemeClr val="tx1"/>
                </a:solidFill>
              </a:rPr>
              <a:t>Oddělení pro koordinaci procesu </a:t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cs-CZ" sz="2400" dirty="0" smtClean="0">
                <a:solidFill>
                  <a:schemeClr val="tx1"/>
                </a:solidFill>
              </a:rPr>
              <a:t>hodnocení dopadů regulace (RIA)</a:t>
            </a:r>
            <a:endParaRPr lang="cs-CZ" sz="2400" dirty="0">
              <a:solidFill>
                <a:schemeClr val="tx1"/>
              </a:solidFill>
            </a:endParaRPr>
          </a:p>
          <a:p>
            <a:endParaRPr lang="cs-CZ" sz="2400" dirty="0" smtClean="0">
              <a:solidFill>
                <a:schemeClr val="tx1"/>
              </a:solidFill>
            </a:endParaRPr>
          </a:p>
          <a:p>
            <a:r>
              <a:rPr lang="cs-CZ" sz="2400" dirty="0" smtClean="0">
                <a:solidFill>
                  <a:schemeClr val="tx1"/>
                </a:solidFill>
              </a:rPr>
              <a:t>Praha, duben 2018</a:t>
            </a:r>
            <a:endParaRPr lang="cs-CZ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0372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cs-CZ" sz="3200" b="1" dirty="0" smtClean="0"/>
              <a:t>CBA </a:t>
            </a:r>
            <a:r>
              <a:rPr lang="cs-CZ" sz="3200" b="1" dirty="0"/>
              <a:t>– </a:t>
            </a:r>
            <a:r>
              <a:rPr lang="cs-CZ" sz="3200" b="1" dirty="0" smtClean="0"/>
              <a:t>postup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spcAft>
                <a:spcPts val="1200"/>
              </a:spcAft>
              <a:buNone/>
            </a:pPr>
            <a:r>
              <a:rPr lang="cs-CZ" sz="2200" b="1" dirty="0" smtClean="0"/>
              <a:t>Jednotlivé kroky: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200" dirty="0" smtClean="0">
                <a:solidFill>
                  <a:srgbClr val="00B050"/>
                </a:solidFill>
              </a:rPr>
              <a:t>stanovení variant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200" dirty="0" smtClean="0">
                <a:solidFill>
                  <a:srgbClr val="00B050"/>
                </a:solidFill>
              </a:rPr>
              <a:t>identifikace přínosů a nákladů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200" dirty="0" smtClean="0">
                <a:solidFill>
                  <a:srgbClr val="00B050"/>
                </a:solidFill>
              </a:rPr>
              <a:t>diskontování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2200" dirty="0">
                <a:solidFill>
                  <a:srgbClr val="7030A0"/>
                </a:solidFill>
              </a:rPr>
              <a:t>p</a:t>
            </a:r>
            <a:r>
              <a:rPr lang="cs-CZ" sz="2200" dirty="0" smtClean="0">
                <a:solidFill>
                  <a:srgbClr val="7030A0"/>
                </a:solidFill>
              </a:rPr>
              <a:t>orovnání čisté současné hodnoty variant </a:t>
            </a:r>
            <a:br>
              <a:rPr lang="cs-CZ" sz="2200" dirty="0" smtClean="0">
                <a:solidFill>
                  <a:srgbClr val="7030A0"/>
                </a:solidFill>
              </a:rPr>
            </a:br>
            <a:r>
              <a:rPr lang="cs-CZ" sz="2200" dirty="0" smtClean="0">
                <a:solidFill>
                  <a:srgbClr val="7030A0"/>
                </a:solidFill>
              </a:rPr>
              <a:t>= nalezení nejvhodnější varianty</a:t>
            </a:r>
            <a:endParaRPr lang="cs-CZ" sz="2200" dirty="0">
              <a:solidFill>
                <a:srgbClr val="7030A0"/>
              </a:solidFill>
            </a:endParaRPr>
          </a:p>
          <a:p>
            <a:pPr algn="just"/>
            <a:endParaRPr lang="cs-CZ" sz="2000" dirty="0"/>
          </a:p>
          <a:p>
            <a:pPr algn="just"/>
            <a:endParaRPr lang="cs-CZ" sz="2000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cs-CZ" sz="2000" dirty="0"/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6042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CBA </a:t>
            </a:r>
            <a:r>
              <a:rPr lang="cs-CZ" sz="3200" b="1" dirty="0" smtClean="0"/>
              <a:t>– porovnání čisté současné hodnoty</a:t>
            </a:r>
            <a:endParaRPr lang="cs-CZ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412776"/>
                <a:ext cx="8229600" cy="5256584"/>
              </a:xfrm>
            </p:spPr>
            <p:txBody>
              <a:bodyPr>
                <a:normAutofit/>
              </a:bodyPr>
              <a:lstStyle/>
              <a:p>
                <a:pPr>
                  <a:buFont typeface="Wingdings" panose="05000000000000000000" pitchFamily="2" charset="2"/>
                  <a:buChar char="§"/>
                </a:pPr>
                <a:r>
                  <a:rPr lang="cs-CZ" sz="2200" dirty="0" smtClean="0"/>
                  <a:t>Nejlepší varianta = </a:t>
                </a:r>
                <a:r>
                  <a:rPr lang="cs-CZ" sz="2200" b="1" dirty="0" smtClean="0"/>
                  <a:t>s nejvyšší čistou současnou hodnotou </a:t>
                </a:r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cs-CZ" sz="2200" b="1" dirty="0" smtClean="0"/>
                  <a:t>Čistá hodnota </a:t>
                </a:r>
                <a:r>
                  <a:rPr lang="cs-CZ" sz="2200" dirty="0"/>
                  <a:t>regulace </a:t>
                </a:r>
                <a:r>
                  <a:rPr lang="cs-CZ" sz="2200" dirty="0" smtClean="0"/>
                  <a:t>= rozdíl </a:t>
                </a:r>
                <a:r>
                  <a:rPr lang="cs-CZ" sz="2200" dirty="0"/>
                  <a:t>mezi jejími přínosy </a:t>
                </a:r>
                <a:r>
                  <a:rPr lang="cs-CZ" sz="2200" dirty="0" smtClean="0"/>
                  <a:t/>
                </a:r>
                <a:br>
                  <a:rPr lang="cs-CZ" sz="2200" dirty="0" smtClean="0"/>
                </a:br>
                <a:r>
                  <a:rPr lang="cs-CZ" sz="2200" dirty="0" smtClean="0"/>
                  <a:t>a náklady</a:t>
                </a:r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cs-CZ" sz="2200" b="1" dirty="0" smtClean="0"/>
                  <a:t>Čistá současná hodnota </a:t>
                </a:r>
                <a:r>
                  <a:rPr lang="cs-CZ" sz="2200" dirty="0" smtClean="0"/>
                  <a:t>regulace -  rozdíl mezi jejími diskontovanými přínosy a diskontovanými náklady (vznikajícími v různém čase)</a:t>
                </a:r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cs-CZ" sz="2200" b="1" dirty="0" smtClean="0"/>
                  <a:t>Výpočet : </a:t>
                </a:r>
                <a:r>
                  <a:rPr lang="cs-CZ" sz="2200" dirty="0">
                    <a:solidFill>
                      <a:prstClr val="black"/>
                    </a:solidFill>
                  </a:rPr>
                  <a:t>součet současných hodnot rozdílů přínosů </a:t>
                </a:r>
                <a:r>
                  <a:rPr lang="cs-CZ" sz="2200" dirty="0" smtClean="0">
                    <a:solidFill>
                      <a:prstClr val="black"/>
                    </a:solidFill>
                  </a:rPr>
                  <a:t/>
                </a:r>
                <a:br>
                  <a:rPr lang="cs-CZ" sz="2200" dirty="0" smtClean="0">
                    <a:solidFill>
                      <a:prstClr val="black"/>
                    </a:solidFill>
                  </a:rPr>
                </a:br>
                <a:r>
                  <a:rPr lang="cs-CZ" sz="2200" dirty="0" smtClean="0">
                    <a:solidFill>
                      <a:prstClr val="black"/>
                    </a:solidFill>
                  </a:rPr>
                  <a:t>a </a:t>
                </a:r>
                <a:r>
                  <a:rPr lang="cs-CZ" sz="2200" dirty="0">
                    <a:solidFill>
                      <a:prstClr val="black"/>
                    </a:solidFill>
                  </a:rPr>
                  <a:t>nákladů právní úpravy za jednotlivé roky celé doby její </a:t>
                </a:r>
                <a:r>
                  <a:rPr lang="cs-CZ" sz="2200" dirty="0" smtClean="0">
                    <a:solidFill>
                      <a:prstClr val="black"/>
                    </a:solidFill>
                  </a:rPr>
                  <a:t>životnosti, </a:t>
                </a:r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cs-CZ" sz="2200" b="1" dirty="0" smtClean="0"/>
                  <a:t>Vzorec</a:t>
                </a:r>
                <a:r>
                  <a:rPr lang="cs-CZ" sz="2200" dirty="0" smtClean="0"/>
                  <a:t>: 					</a:t>
                </a:r>
                <a:endParaRPr lang="cs-CZ" sz="2200" dirty="0"/>
              </a:p>
              <a:p>
                <a:pPr marL="0" indent="0">
                  <a:buNone/>
                </a:pPr>
                <a:r>
                  <a:rPr lang="cs-CZ" sz="3600" i="1" dirty="0" smtClean="0">
                    <a:solidFill>
                      <a:srgbClr val="0070C0"/>
                    </a:solidFill>
                  </a:rPr>
                  <a:t>NPV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ctrlPr>
                          <a:rPr lang="cs-CZ" sz="3600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naryPr>
                      <m:sub>
                        <m:r>
                          <a:rPr lang="cs-CZ" sz="36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cs-CZ" sz="36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=0</m:t>
                        </m:r>
                      </m:sub>
                      <m:sup>
                        <m:r>
                          <a:rPr lang="cs-CZ" sz="36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𝑛</m:t>
                        </m:r>
                      </m:sup>
                      <m:e>
                        <m:f>
                          <m:fPr>
                            <m:ctrlPr>
                              <a:rPr lang="cs-CZ" sz="3600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cs-CZ" sz="3600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      </m:t>
                            </m:r>
                            <m:sSub>
                              <m:sSubPr>
                                <m:ctrlPr>
                                  <a:rPr lang="cs-CZ" sz="3600" i="1">
                                    <a:solidFill>
                                      <a:srgbClr val="0070C0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cs-CZ" sz="3600" i="1">
                                    <a:solidFill>
                                      <a:srgbClr val="0070C0"/>
                                    </a:solidFill>
                                    <a:latin typeface="Cambria Math"/>
                                  </a:rPr>
                                  <m:t>𝐵</m:t>
                                </m:r>
                              </m:e>
                              <m:sub>
                                <m:r>
                                  <a:rPr lang="cs-CZ" sz="3600" i="1">
                                    <a:solidFill>
                                      <a:srgbClr val="0070C0"/>
                                    </a:solidFill>
                                    <a:latin typeface="Cambria Math"/>
                                  </a:rPr>
                                  <m:t>𝑡</m:t>
                                </m:r>
                              </m:sub>
                            </m:sSub>
                            <m:r>
                              <a:rPr lang="cs-CZ" sz="3600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− </m:t>
                            </m:r>
                            <m:sSub>
                              <m:sSubPr>
                                <m:ctrlPr>
                                  <a:rPr lang="cs-CZ" sz="3600" i="1">
                                    <a:solidFill>
                                      <a:srgbClr val="0070C0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cs-CZ" sz="3600" i="1">
                                    <a:solidFill>
                                      <a:srgbClr val="0070C0"/>
                                    </a:solidFill>
                                    <a:latin typeface="Cambria Math"/>
                                  </a:rPr>
                                  <m:t>𝐶</m:t>
                                </m:r>
                              </m:e>
                              <m:sub>
                                <m:r>
                                  <a:rPr lang="cs-CZ" sz="3600" i="1">
                                    <a:solidFill>
                                      <a:srgbClr val="0070C0"/>
                                    </a:solidFill>
                                    <a:latin typeface="Cambria Math"/>
                                  </a:rPr>
                                  <m:t>𝑡</m:t>
                                </m:r>
                              </m:sub>
                            </m:sSub>
                            <m:r>
                              <a:rPr lang="cs-CZ" sz="3600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    </m:t>
                            </m:r>
                          </m:num>
                          <m:den>
                            <m:sSup>
                              <m:sSupPr>
                                <m:ctrlPr>
                                  <a:rPr lang="cs-CZ" sz="3600" i="1">
                                    <a:solidFill>
                                      <a:srgbClr val="0070C0"/>
                                    </a:solidFill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cs-CZ" sz="3600" i="1">
                                    <a:solidFill>
                                      <a:srgbClr val="0070C0"/>
                                    </a:solidFill>
                                    <a:latin typeface="Cambria Math"/>
                                  </a:rPr>
                                  <m:t>(1+</m:t>
                                </m:r>
                                <m:r>
                                  <a:rPr lang="cs-CZ" sz="3600" i="1">
                                    <a:solidFill>
                                      <a:srgbClr val="0070C0"/>
                                    </a:solidFill>
                                    <a:latin typeface="Cambria Math"/>
                                  </a:rPr>
                                  <m:t>𝑟</m:t>
                                </m:r>
                                <m:r>
                                  <a:rPr lang="cs-CZ" sz="3600" i="1">
                                    <a:solidFill>
                                      <a:srgbClr val="0070C0"/>
                                    </a:solidFill>
                                    <a:latin typeface="Cambria Math"/>
                                  </a:rPr>
                                  <m:t>)</m:t>
                                </m:r>
                              </m:e>
                              <m:sup>
                                <m:r>
                                  <a:rPr lang="cs-CZ" sz="3600" i="1">
                                    <a:solidFill>
                                      <a:srgbClr val="0070C0"/>
                                    </a:solidFill>
                                    <a:latin typeface="Cambria Math"/>
                                  </a:rPr>
                                  <m:t>𝑡</m:t>
                                </m:r>
                              </m:sup>
                            </m:sSup>
                          </m:den>
                        </m:f>
                      </m:e>
                    </m:nary>
                  </m:oMath>
                </a14:m>
                <a:r>
                  <a:rPr lang="cs-CZ" sz="3600" dirty="0" smtClean="0"/>
                  <a:t>   </a:t>
                </a:r>
              </a:p>
              <a:p>
                <a:pPr marL="0" indent="0">
                  <a:buNone/>
                </a:pPr>
                <a:endParaRPr lang="cs-CZ" sz="8000" dirty="0"/>
              </a:p>
              <a:p>
                <a:endParaRPr lang="cs-CZ" sz="2000" dirty="0"/>
              </a:p>
              <a:p>
                <a:pPr marL="0" lvl="0" indent="0" algn="just">
                  <a:buNone/>
                </a:pPr>
                <a:endParaRPr lang="cs-CZ" sz="2000" dirty="0" smtClean="0"/>
              </a:p>
              <a:p>
                <a:pPr marL="0" lvl="0" indent="0" algn="just">
                  <a:buNone/>
                </a:pPr>
                <a:endParaRPr lang="cs-CZ" sz="2000" dirty="0"/>
              </a:p>
              <a:p>
                <a:pPr marL="0" lvl="0" indent="0" algn="just">
                  <a:buNone/>
                </a:pPr>
                <a:endParaRPr lang="cs-CZ" sz="8000" dirty="0"/>
              </a:p>
              <a:p>
                <a:pPr marL="0" indent="0" algn="just">
                  <a:buNone/>
                </a:pPr>
                <a:endParaRPr lang="cs-CZ" sz="2000" dirty="0"/>
              </a:p>
              <a:p>
                <a:pPr marL="0" indent="0">
                  <a:buNone/>
                </a:pPr>
                <a:endParaRPr lang="cs-CZ" sz="2400" b="1" dirty="0"/>
              </a:p>
              <a:p>
                <a:pPr marL="0" indent="0">
                  <a:buNone/>
                </a:pPr>
                <a:endParaRPr lang="cs-CZ" sz="2400" b="1" dirty="0"/>
              </a:p>
              <a:p>
                <a:pPr marL="0" indent="0">
                  <a:buNone/>
                </a:pP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412776"/>
                <a:ext cx="8229600" cy="5256584"/>
              </a:xfrm>
              <a:blipFill rotWithShape="1">
                <a:blip r:embed="rId2"/>
                <a:stretch>
                  <a:fillRect l="-2222" t="-580" r="-29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4581127"/>
            <a:ext cx="3168352" cy="1490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37477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CBA </a:t>
            </a:r>
            <a:r>
              <a:rPr lang="cs-CZ" sz="3200" b="1" dirty="0" smtClean="0"/>
              <a:t>– porovnání čisté současné hodnoty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2453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200" b="1" dirty="0"/>
              <a:t>Příklad:</a:t>
            </a:r>
            <a:r>
              <a:rPr lang="cs-CZ" sz="2200" dirty="0"/>
              <a:t> pro 2 nenulové varianty právní úpravy </a:t>
            </a: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>s </a:t>
            </a:r>
            <a:r>
              <a:rPr lang="cs-CZ" sz="2200" dirty="0"/>
              <a:t>předpokládanou dobou trvání 2 roky a následujícím časovým rozložením přínosů a nákladů (pro zjednodušení již ve formě rozdílu pro jednotlivé roky) a diskontní sazbou 4 %:</a:t>
            </a:r>
          </a:p>
          <a:p>
            <a:pPr marL="0" indent="0" algn="just">
              <a:buNone/>
            </a:pPr>
            <a:endParaRPr lang="cs-CZ" sz="8000" dirty="0"/>
          </a:p>
          <a:p>
            <a:endParaRPr lang="cs-CZ" sz="2000" dirty="0"/>
          </a:p>
          <a:p>
            <a:pPr marL="0" lvl="0" indent="0" algn="just">
              <a:buNone/>
            </a:pPr>
            <a:endParaRPr lang="cs-CZ" sz="2000" dirty="0" smtClean="0"/>
          </a:p>
          <a:p>
            <a:pPr marL="0" lvl="0" indent="0" algn="just">
              <a:buNone/>
            </a:pPr>
            <a:r>
              <a:rPr lang="cs-CZ" sz="2000" dirty="0" smtClean="0"/>
              <a:t> </a:t>
            </a:r>
            <a:endParaRPr lang="cs-CZ" sz="2000" dirty="0"/>
          </a:p>
          <a:p>
            <a:pPr marL="0" indent="0" algn="just">
              <a:buNone/>
            </a:pPr>
            <a:endParaRPr lang="cs-CZ" sz="2000" dirty="0"/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1" name="Tabulka 1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00783007"/>
                  </p:ext>
                </p:extLst>
              </p:nvPr>
            </p:nvGraphicFramePr>
            <p:xfrm>
              <a:off x="611560" y="2924943"/>
              <a:ext cx="7920879" cy="3096345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1160794"/>
                    <a:gridCol w="1233694"/>
                    <a:gridCol w="754235"/>
                    <a:gridCol w="661709"/>
                    <a:gridCol w="3182372"/>
                    <a:gridCol w="928075"/>
                  </a:tblGrid>
                  <a:tr h="1021960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cs-CZ" sz="11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v mil. Kč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ABF8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cs-CZ" sz="11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počáteční jednorázové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ABF8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cs-CZ" sz="11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1. rok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ABF8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cs-CZ" sz="11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2. rok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ABF8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cs-CZ" sz="11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čistá současná hodnota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ABF8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cs-CZ" sz="11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pořadí 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ABF8F"/>
                        </a:solidFill>
                      </a:tcPr>
                    </a:tc>
                  </a:tr>
                  <a:tr h="510981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cs-CZ" sz="11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Varianta 0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BD4B4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cs-CZ" sz="11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0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cs-CZ" sz="11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0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cs-CZ" sz="11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0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cs-CZ" sz="11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0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cs-CZ" sz="11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2.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778084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cs-CZ" sz="11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Varianta 1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BD4B4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cs-CZ" sz="1100">
                              <a:solidFill>
                                <a:srgbClr val="FF0000"/>
                              </a:solidFill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-100</a:t>
                          </a:r>
                          <a:endParaRPr lang="cs-CZ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cs-CZ" sz="1100">
                              <a:solidFill>
                                <a:srgbClr val="FF0000"/>
                              </a:solidFill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-30</a:t>
                          </a:r>
                          <a:endParaRPr lang="cs-CZ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cs-CZ" sz="11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90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cs-CZ" sz="1400" i="1">
                                      <a:solidFill>
                                        <a:srgbClr val="0070C0"/>
                                      </a:solidFill>
                                      <a:effectLst/>
                                      <a:latin typeface="Cambria Math"/>
                                      <a:ea typeface="Calibri"/>
                                      <a:cs typeface="Times New Roman"/>
                                    </a:rPr>
                                  </m:ctrlPr>
                                </m:fPr>
                                <m:num>
                                  <m:r>
                                    <a:rPr lang="cs-CZ" sz="1400" i="1">
                                      <a:solidFill>
                                        <a:srgbClr val="0070C0"/>
                                      </a:solidFill>
                                      <a:effectLst/>
                                      <a:latin typeface="Cambria Math"/>
                                      <a:ea typeface="Calibri"/>
                                      <a:cs typeface="Times New Roman"/>
                                    </a:rPr>
                                    <m:t>− 100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cs-CZ" sz="1400" i="1">
                                          <a:solidFill>
                                            <a:srgbClr val="0070C0"/>
                                          </a:solidFill>
                                          <a:effectLst/>
                                          <a:latin typeface="Cambria Math"/>
                                          <a:ea typeface="Calibri"/>
                                          <a:cs typeface="Times New Roman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cs-CZ" sz="1400" i="1">
                                              <a:solidFill>
                                                <a:srgbClr val="0070C0"/>
                                              </a:solidFill>
                                              <a:effectLst/>
                                              <a:latin typeface="Cambria Math"/>
                                              <a:ea typeface="Calibri"/>
                                              <a:cs typeface="Times New Roman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cs-CZ" sz="1400" i="1">
                                              <a:solidFill>
                                                <a:srgbClr val="0070C0"/>
                                              </a:solidFill>
                                              <a:effectLst/>
                                              <a:latin typeface="Cambria Math"/>
                                              <a:ea typeface="Calibri"/>
                                              <a:cs typeface="Times New Roman"/>
                                            </a:rPr>
                                            <m:t>1+0,04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cs-CZ" sz="1400" i="1">
                                          <a:solidFill>
                                            <a:srgbClr val="0070C0"/>
                                          </a:solidFill>
                                          <a:effectLst/>
                                          <a:latin typeface="Cambria Math"/>
                                          <a:ea typeface="Calibri"/>
                                          <a:cs typeface="Times New Roman"/>
                                        </a:rPr>
                                        <m:t>0</m:t>
                                      </m:r>
                                    </m:sup>
                                  </m:sSup>
                                </m:den>
                              </m:f>
                            </m:oMath>
                          </a14:m>
                          <a:r>
                            <a:rPr lang="cs-CZ" sz="1400" dirty="0">
                              <a:solidFill>
                                <a:srgbClr val="0070C0"/>
                              </a:solidFill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 +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cs-CZ" sz="1400" i="1">
                                      <a:solidFill>
                                        <a:srgbClr val="0070C0"/>
                                      </a:solidFill>
                                      <a:effectLst/>
                                      <a:latin typeface="Cambria Math"/>
                                      <a:ea typeface="Calibri"/>
                                      <a:cs typeface="Times New Roman"/>
                                    </a:rPr>
                                  </m:ctrlPr>
                                </m:fPr>
                                <m:num>
                                  <m:r>
                                    <a:rPr lang="cs-CZ" sz="1400" i="1">
                                      <a:solidFill>
                                        <a:srgbClr val="0070C0"/>
                                      </a:solidFill>
                                      <a:effectLst/>
                                      <a:latin typeface="Cambria Math"/>
                                      <a:ea typeface="Calibri"/>
                                      <a:cs typeface="Times New Roman"/>
                                    </a:rPr>
                                    <m:t>−30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cs-CZ" sz="1400" i="1">
                                          <a:solidFill>
                                            <a:srgbClr val="0070C0"/>
                                          </a:solidFill>
                                          <a:effectLst/>
                                          <a:latin typeface="Cambria Math"/>
                                          <a:ea typeface="Calibri"/>
                                          <a:cs typeface="Times New Roman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cs-CZ" sz="1400" i="1">
                                              <a:solidFill>
                                                <a:srgbClr val="0070C0"/>
                                              </a:solidFill>
                                              <a:effectLst/>
                                              <a:latin typeface="Cambria Math"/>
                                              <a:ea typeface="Calibri"/>
                                              <a:cs typeface="Times New Roman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cs-CZ" sz="1400" i="1">
                                              <a:solidFill>
                                                <a:srgbClr val="0070C0"/>
                                              </a:solidFill>
                                              <a:effectLst/>
                                              <a:latin typeface="Cambria Math"/>
                                              <a:ea typeface="Calibri"/>
                                              <a:cs typeface="Times New Roman"/>
                                            </a:rPr>
                                            <m:t>1+0,04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cs-CZ" sz="1400" i="1">
                                          <a:solidFill>
                                            <a:srgbClr val="0070C0"/>
                                          </a:solidFill>
                                          <a:effectLst/>
                                          <a:latin typeface="Cambria Math"/>
                                          <a:ea typeface="Calibri"/>
                                          <a:cs typeface="Times New Roman"/>
                                        </a:rPr>
                                        <m:t>1</m:t>
                                      </m:r>
                                    </m:sup>
                                  </m:sSup>
                                </m:den>
                              </m:f>
                            </m:oMath>
                          </a14:m>
                          <a:r>
                            <a:rPr lang="cs-CZ" sz="1400" dirty="0">
                              <a:solidFill>
                                <a:srgbClr val="0070C0"/>
                              </a:solidFill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 +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cs-CZ" sz="1400" i="1">
                                      <a:solidFill>
                                        <a:srgbClr val="0070C0"/>
                                      </a:solidFill>
                                      <a:effectLst/>
                                      <a:latin typeface="Cambria Math"/>
                                      <a:ea typeface="Calibri"/>
                                      <a:cs typeface="Times New Roman"/>
                                    </a:rPr>
                                  </m:ctrlPr>
                                </m:fPr>
                                <m:num>
                                  <m:r>
                                    <a:rPr lang="cs-CZ" sz="1400" i="1">
                                      <a:solidFill>
                                        <a:srgbClr val="0070C0"/>
                                      </a:solidFill>
                                      <a:effectLst/>
                                      <a:latin typeface="Cambria Math"/>
                                      <a:ea typeface="Calibri"/>
                                      <a:cs typeface="Times New Roman"/>
                                    </a:rPr>
                                    <m:t>90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cs-CZ" sz="1400" i="1">
                                          <a:solidFill>
                                            <a:srgbClr val="0070C0"/>
                                          </a:solidFill>
                                          <a:effectLst/>
                                          <a:latin typeface="Cambria Math"/>
                                          <a:ea typeface="Calibri"/>
                                          <a:cs typeface="Times New Roman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cs-CZ" sz="1400" i="1">
                                              <a:solidFill>
                                                <a:srgbClr val="0070C0"/>
                                              </a:solidFill>
                                              <a:effectLst/>
                                              <a:latin typeface="Cambria Math"/>
                                              <a:ea typeface="Calibri"/>
                                              <a:cs typeface="Times New Roman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cs-CZ" sz="1400" i="1">
                                              <a:solidFill>
                                                <a:srgbClr val="0070C0"/>
                                              </a:solidFill>
                                              <a:effectLst/>
                                              <a:latin typeface="Cambria Math"/>
                                              <a:ea typeface="Calibri"/>
                                              <a:cs typeface="Times New Roman"/>
                                            </a:rPr>
                                            <m:t>1+0,04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cs-CZ" sz="1400" i="1">
                                          <a:solidFill>
                                            <a:srgbClr val="0070C0"/>
                                          </a:solidFill>
                                          <a:effectLst/>
                                          <a:latin typeface="Cambria Math"/>
                                          <a:ea typeface="Calibri"/>
                                          <a:cs typeface="Times New Roman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  <m:r>
                                <a:rPr lang="cs-CZ" sz="1400" i="1">
                                  <a:solidFill>
                                    <a:srgbClr val="0070C0"/>
                                  </a:solidFill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=</m:t>
                              </m:r>
                            </m:oMath>
                          </a14:m>
                          <a:r>
                            <a:rPr lang="cs-CZ" sz="1400" dirty="0">
                              <a:solidFill>
                                <a:srgbClr val="0070C0"/>
                              </a:solidFill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 </a:t>
                          </a:r>
                          <a:r>
                            <a:rPr lang="cs-CZ" sz="1400" dirty="0">
                              <a:solidFill>
                                <a:srgbClr val="FF0000"/>
                              </a:solidFill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-46</a:t>
                          </a:r>
                          <a:endParaRPr lang="cs-CZ" sz="14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cs-CZ" sz="11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3.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785320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cs-CZ" sz="11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Varianta 2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BD4B4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cs-CZ" sz="1100">
                              <a:solidFill>
                                <a:srgbClr val="FF0000"/>
                              </a:solidFill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-200</a:t>
                          </a:r>
                          <a:endParaRPr lang="cs-CZ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cs-CZ" sz="11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80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cs-CZ" sz="11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150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cs-CZ" sz="1400" i="1">
                                      <a:solidFill>
                                        <a:srgbClr val="0070C0"/>
                                      </a:solidFill>
                                      <a:effectLst/>
                                      <a:latin typeface="Cambria Math"/>
                                      <a:ea typeface="Calibri"/>
                                      <a:cs typeface="Times New Roman"/>
                                    </a:rPr>
                                  </m:ctrlPr>
                                </m:fPr>
                                <m:num>
                                  <m:r>
                                    <a:rPr lang="cs-CZ" sz="1400" i="1">
                                      <a:solidFill>
                                        <a:srgbClr val="0070C0"/>
                                      </a:solidFill>
                                      <a:effectLst/>
                                      <a:latin typeface="Cambria Math"/>
                                      <a:ea typeface="Calibri"/>
                                      <a:cs typeface="Times New Roman"/>
                                    </a:rPr>
                                    <m:t>− 200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cs-CZ" sz="1400" i="1">
                                          <a:solidFill>
                                            <a:srgbClr val="0070C0"/>
                                          </a:solidFill>
                                          <a:effectLst/>
                                          <a:latin typeface="Cambria Math"/>
                                          <a:ea typeface="Calibri"/>
                                          <a:cs typeface="Times New Roman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cs-CZ" sz="1400" i="1">
                                              <a:solidFill>
                                                <a:srgbClr val="0070C0"/>
                                              </a:solidFill>
                                              <a:effectLst/>
                                              <a:latin typeface="Cambria Math"/>
                                              <a:ea typeface="Calibri"/>
                                              <a:cs typeface="Times New Roman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cs-CZ" sz="1400" i="1">
                                              <a:solidFill>
                                                <a:srgbClr val="0070C0"/>
                                              </a:solidFill>
                                              <a:effectLst/>
                                              <a:latin typeface="Cambria Math"/>
                                              <a:ea typeface="Calibri"/>
                                              <a:cs typeface="Times New Roman"/>
                                            </a:rPr>
                                            <m:t>1+0,04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cs-CZ" sz="1400" i="1">
                                          <a:solidFill>
                                            <a:srgbClr val="0070C0"/>
                                          </a:solidFill>
                                          <a:effectLst/>
                                          <a:latin typeface="Cambria Math"/>
                                          <a:ea typeface="Calibri"/>
                                          <a:cs typeface="Times New Roman"/>
                                        </a:rPr>
                                        <m:t>0</m:t>
                                      </m:r>
                                    </m:sup>
                                  </m:sSup>
                                </m:den>
                              </m:f>
                            </m:oMath>
                          </a14:m>
                          <a:r>
                            <a:rPr lang="cs-CZ" sz="1400" dirty="0">
                              <a:solidFill>
                                <a:srgbClr val="0070C0"/>
                              </a:solidFill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 +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cs-CZ" sz="1400" i="1">
                                      <a:solidFill>
                                        <a:srgbClr val="0070C0"/>
                                      </a:solidFill>
                                      <a:effectLst/>
                                      <a:latin typeface="Cambria Math"/>
                                      <a:ea typeface="Calibri"/>
                                      <a:cs typeface="Times New Roman"/>
                                    </a:rPr>
                                  </m:ctrlPr>
                                </m:fPr>
                                <m:num>
                                  <m:r>
                                    <a:rPr lang="cs-CZ" sz="1400" i="1">
                                      <a:solidFill>
                                        <a:srgbClr val="0070C0"/>
                                      </a:solidFill>
                                      <a:effectLst/>
                                      <a:latin typeface="Cambria Math"/>
                                      <a:ea typeface="Calibri"/>
                                      <a:cs typeface="Times New Roman"/>
                                    </a:rPr>
                                    <m:t>80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cs-CZ" sz="1400" i="1">
                                          <a:solidFill>
                                            <a:srgbClr val="0070C0"/>
                                          </a:solidFill>
                                          <a:effectLst/>
                                          <a:latin typeface="Cambria Math"/>
                                          <a:ea typeface="Calibri"/>
                                          <a:cs typeface="Times New Roman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cs-CZ" sz="1400" i="1">
                                              <a:solidFill>
                                                <a:srgbClr val="0070C0"/>
                                              </a:solidFill>
                                              <a:effectLst/>
                                              <a:latin typeface="Cambria Math"/>
                                              <a:ea typeface="Calibri"/>
                                              <a:cs typeface="Times New Roman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cs-CZ" sz="1400" i="1">
                                              <a:solidFill>
                                                <a:srgbClr val="0070C0"/>
                                              </a:solidFill>
                                              <a:effectLst/>
                                              <a:latin typeface="Cambria Math"/>
                                              <a:ea typeface="Calibri"/>
                                              <a:cs typeface="Times New Roman"/>
                                            </a:rPr>
                                            <m:t>1+0,04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cs-CZ" sz="1400" i="1">
                                          <a:solidFill>
                                            <a:srgbClr val="0070C0"/>
                                          </a:solidFill>
                                          <a:effectLst/>
                                          <a:latin typeface="Cambria Math"/>
                                          <a:ea typeface="Calibri"/>
                                          <a:cs typeface="Times New Roman"/>
                                        </a:rPr>
                                        <m:t>1</m:t>
                                      </m:r>
                                    </m:sup>
                                  </m:sSup>
                                </m:den>
                              </m:f>
                            </m:oMath>
                          </a14:m>
                          <a:r>
                            <a:rPr lang="cs-CZ" sz="1400" dirty="0">
                              <a:solidFill>
                                <a:srgbClr val="0070C0"/>
                              </a:solidFill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 +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cs-CZ" sz="1400" i="1">
                                      <a:solidFill>
                                        <a:srgbClr val="0070C0"/>
                                      </a:solidFill>
                                      <a:effectLst/>
                                      <a:latin typeface="Cambria Math"/>
                                      <a:ea typeface="Calibri"/>
                                      <a:cs typeface="Times New Roman"/>
                                    </a:rPr>
                                  </m:ctrlPr>
                                </m:fPr>
                                <m:num>
                                  <m:r>
                                    <a:rPr lang="cs-CZ" sz="1400" i="1">
                                      <a:solidFill>
                                        <a:srgbClr val="0070C0"/>
                                      </a:solidFill>
                                      <a:effectLst/>
                                      <a:latin typeface="Cambria Math"/>
                                      <a:ea typeface="Calibri"/>
                                      <a:cs typeface="Times New Roman"/>
                                    </a:rPr>
                                    <m:t>150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cs-CZ" sz="1400" i="1">
                                          <a:solidFill>
                                            <a:srgbClr val="0070C0"/>
                                          </a:solidFill>
                                          <a:effectLst/>
                                          <a:latin typeface="Cambria Math"/>
                                          <a:ea typeface="Calibri"/>
                                          <a:cs typeface="Times New Roman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cs-CZ" sz="1400" i="1">
                                              <a:solidFill>
                                                <a:srgbClr val="0070C0"/>
                                              </a:solidFill>
                                              <a:effectLst/>
                                              <a:latin typeface="Cambria Math"/>
                                              <a:ea typeface="Calibri"/>
                                              <a:cs typeface="Times New Roman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cs-CZ" sz="1400" i="1">
                                              <a:solidFill>
                                                <a:srgbClr val="0070C0"/>
                                              </a:solidFill>
                                              <a:effectLst/>
                                              <a:latin typeface="Cambria Math"/>
                                              <a:ea typeface="Calibri"/>
                                              <a:cs typeface="Times New Roman"/>
                                            </a:rPr>
                                            <m:t>1+0,04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cs-CZ" sz="1400" i="1">
                                          <a:solidFill>
                                            <a:srgbClr val="0070C0"/>
                                          </a:solidFill>
                                          <a:effectLst/>
                                          <a:latin typeface="Cambria Math"/>
                                          <a:ea typeface="Calibri"/>
                                          <a:cs typeface="Times New Roman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  <m:r>
                                <a:rPr lang="cs-CZ" sz="1400" i="1">
                                  <a:solidFill>
                                    <a:srgbClr val="0070C0"/>
                                  </a:solidFill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=</m:t>
                              </m:r>
                            </m:oMath>
                          </a14:m>
                          <a:r>
                            <a:rPr lang="cs-CZ" sz="1400" dirty="0">
                              <a:solidFill>
                                <a:srgbClr val="0070C0"/>
                              </a:solidFill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 16</a:t>
                          </a:r>
                          <a:endParaRPr lang="cs-CZ" sz="14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cs-CZ" sz="11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1.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11" name="Tabulka 1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00783007"/>
                  </p:ext>
                </p:extLst>
              </p:nvPr>
            </p:nvGraphicFramePr>
            <p:xfrm>
              <a:off x="611560" y="2924943"/>
              <a:ext cx="7920879" cy="3096345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1160794"/>
                    <a:gridCol w="1233694"/>
                    <a:gridCol w="754235"/>
                    <a:gridCol w="661709"/>
                    <a:gridCol w="3182372"/>
                    <a:gridCol w="928075"/>
                  </a:tblGrid>
                  <a:tr h="1021960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cs-CZ" sz="11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v mil. Kč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ABF8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cs-CZ" sz="11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počáteční jednorázové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ABF8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cs-CZ" sz="11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1. rok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ABF8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cs-CZ" sz="11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2. rok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ABF8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cs-CZ" sz="11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čistá současná hodnota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ABF8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cs-CZ" sz="11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pořadí 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ABF8F"/>
                        </a:solidFill>
                      </a:tcPr>
                    </a:tc>
                  </a:tr>
                  <a:tr h="510981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cs-CZ" sz="11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Varianta 0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BD4B4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cs-CZ" sz="11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0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cs-CZ" sz="11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0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cs-CZ" sz="11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0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cs-CZ" sz="11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0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cs-CZ" sz="11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2.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778084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cs-CZ" sz="11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Varianta 1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BD4B4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cs-CZ" sz="1100">
                              <a:solidFill>
                                <a:srgbClr val="FF0000"/>
                              </a:solidFill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-100</a:t>
                          </a:r>
                          <a:endParaRPr lang="cs-CZ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cs-CZ" sz="1100">
                              <a:solidFill>
                                <a:srgbClr val="FF0000"/>
                              </a:solidFill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-30</a:t>
                          </a:r>
                          <a:endParaRPr lang="cs-CZ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cs-CZ" sz="11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90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119503" t="-203150" r="-29063" b="-1015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cs-CZ" sz="11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3.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785320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cs-CZ" sz="11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Varianta 2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BD4B4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cs-CZ" sz="1100">
                              <a:solidFill>
                                <a:srgbClr val="FF0000"/>
                              </a:solidFill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-200</a:t>
                          </a:r>
                          <a:endParaRPr lang="cs-CZ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cs-CZ" sz="11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80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cs-CZ" sz="11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150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119503" t="-298450" r="-290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cs-CZ" sz="11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1.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257578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200" b="1" dirty="0" smtClean="0"/>
              <a:t>Analýza nákladové efektivnosti (CEA) základní informace</a:t>
            </a:r>
            <a:r>
              <a:rPr lang="cs-CZ" sz="3200" b="1" dirty="0"/>
              <a:t/>
            </a:r>
            <a:br>
              <a:rPr lang="cs-CZ" sz="3200" b="1" dirty="0"/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20000"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cs-CZ" sz="2400" b="1" dirty="0" smtClean="0"/>
              <a:t>Podstata:</a:t>
            </a:r>
            <a:r>
              <a:rPr lang="cs-CZ" sz="2400" dirty="0" smtClean="0"/>
              <a:t> </a:t>
            </a:r>
          </a:p>
          <a:p>
            <a:pPr marL="0" indent="0">
              <a:buNone/>
            </a:pPr>
            <a:r>
              <a:rPr lang="cs-CZ" sz="2400" dirty="0"/>
              <a:t>nalezení varianty </a:t>
            </a:r>
            <a:r>
              <a:rPr lang="cs-CZ" sz="2400" b="1" dirty="0"/>
              <a:t>s co nejefektivnějším poměrem nákladů </a:t>
            </a:r>
            <a:r>
              <a:rPr lang="cs-CZ" sz="2400" b="1" dirty="0" smtClean="0"/>
              <a:t/>
            </a:r>
            <a:br>
              <a:rPr lang="cs-CZ" sz="2400" b="1" dirty="0" smtClean="0"/>
            </a:br>
            <a:r>
              <a:rPr lang="cs-CZ" sz="2400" b="1" dirty="0" smtClean="0"/>
              <a:t>a </a:t>
            </a:r>
            <a:r>
              <a:rPr lang="cs-CZ" sz="2400" b="1" dirty="0"/>
              <a:t>přínosů</a:t>
            </a:r>
            <a:r>
              <a:rPr lang="cs-CZ" sz="2400" dirty="0"/>
              <a:t>, tj. varianty s nejmenšími náklady na jednotku přínosu, popř. s největšími přínosy na jednotku </a:t>
            </a:r>
            <a:r>
              <a:rPr lang="cs-CZ" sz="2400" dirty="0" smtClean="0"/>
              <a:t>nákladů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b="1" dirty="0" smtClean="0"/>
          </a:p>
          <a:p>
            <a:pPr marL="0" indent="0">
              <a:spcAft>
                <a:spcPts val="600"/>
              </a:spcAft>
              <a:buNone/>
            </a:pPr>
            <a:r>
              <a:rPr lang="cs-CZ" sz="2400" b="1" dirty="0" smtClean="0"/>
              <a:t>Výhody: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oproti CBA širší využitelnost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(</a:t>
            </a:r>
            <a:r>
              <a:rPr lang="cs-CZ" sz="2400" dirty="0"/>
              <a:t>monetizace je </a:t>
            </a:r>
            <a:r>
              <a:rPr lang="cs-CZ" sz="2400" dirty="0" smtClean="0"/>
              <a:t>u </a:t>
            </a:r>
            <a:r>
              <a:rPr lang="cs-CZ" sz="2400" dirty="0"/>
              <a:t>nákladů obvykle snazší než </a:t>
            </a:r>
            <a:r>
              <a:rPr lang="cs-CZ" sz="2400" dirty="0" smtClean="0"/>
              <a:t>u přínosů)</a:t>
            </a:r>
          </a:p>
          <a:p>
            <a:endParaRPr lang="cs-CZ" sz="2400" dirty="0"/>
          </a:p>
          <a:p>
            <a:pPr marL="0" indent="0">
              <a:spcAft>
                <a:spcPts val="600"/>
              </a:spcAft>
              <a:buNone/>
            </a:pPr>
            <a:r>
              <a:rPr lang="cs-CZ" sz="2400" b="1" dirty="0" smtClean="0"/>
              <a:t>Nevýhody: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2400" dirty="0"/>
              <a:t>neřeší volbu optimální úrovně přínosů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2400" dirty="0" smtClean="0"/>
              <a:t>neumožňuje </a:t>
            </a:r>
            <a:r>
              <a:rPr lang="cs-CZ" sz="2400" dirty="0"/>
              <a:t>posoudit čistý přínos regulace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2400" dirty="0" smtClean="0"/>
              <a:t>soustředí </a:t>
            </a:r>
            <a:r>
              <a:rPr lang="cs-CZ" sz="2400" dirty="0"/>
              <a:t>se na hlavní přínos, a pomíjí vedlejší dopady</a:t>
            </a:r>
          </a:p>
          <a:p>
            <a:pPr marL="0" indent="0">
              <a:buNone/>
            </a:pPr>
            <a:endParaRPr lang="cs-CZ" sz="2000" b="1" dirty="0"/>
          </a:p>
          <a:p>
            <a:pPr marL="0" indent="0">
              <a:buNone/>
            </a:pPr>
            <a:endParaRPr lang="cs-CZ" sz="2200" b="1" dirty="0" smtClean="0"/>
          </a:p>
          <a:p>
            <a:pPr marL="0" indent="0">
              <a:buNone/>
            </a:pPr>
            <a:endParaRPr lang="cs-CZ" sz="2200" b="1" dirty="0"/>
          </a:p>
        </p:txBody>
      </p:sp>
    </p:spTree>
    <p:extLst>
      <p:ext uri="{BB962C8B-B14F-4D97-AF65-F5344CB8AC3E}">
        <p14:creationId xmlns:p14="http://schemas.microsoft.com/office/powerpoint/2010/main" val="317557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cs-CZ" sz="3200" b="1" dirty="0" smtClean="0"/>
              <a:t>CEA </a:t>
            </a:r>
            <a:r>
              <a:rPr lang="cs-CZ" sz="3200" b="1" dirty="0"/>
              <a:t>– </a:t>
            </a:r>
            <a:r>
              <a:rPr lang="cs-CZ" sz="3200" b="1" dirty="0" smtClean="0"/>
              <a:t>postup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cs-CZ" sz="2200" b="1" dirty="0" smtClean="0"/>
              <a:t>Jednotlivé kroky:</a:t>
            </a:r>
          </a:p>
          <a:p>
            <a:pPr>
              <a:spcAft>
                <a:spcPts val="600"/>
              </a:spcAft>
            </a:pPr>
            <a:r>
              <a:rPr lang="cs-CZ" sz="2200" dirty="0" smtClean="0">
                <a:solidFill>
                  <a:srgbClr val="00B050"/>
                </a:solidFill>
              </a:rPr>
              <a:t>stanovení variant</a:t>
            </a:r>
          </a:p>
          <a:p>
            <a:pPr>
              <a:spcAft>
                <a:spcPts val="600"/>
              </a:spcAft>
            </a:pPr>
            <a:r>
              <a:rPr lang="cs-CZ" sz="2200" dirty="0" smtClean="0">
                <a:solidFill>
                  <a:srgbClr val="00B050"/>
                </a:solidFill>
              </a:rPr>
              <a:t>identifikace přínosů a nákladů</a:t>
            </a:r>
          </a:p>
          <a:p>
            <a:pPr>
              <a:spcAft>
                <a:spcPts val="600"/>
              </a:spcAft>
            </a:pPr>
            <a:r>
              <a:rPr lang="cs-CZ" sz="2200" dirty="0">
                <a:solidFill>
                  <a:srgbClr val="00B050"/>
                </a:solidFill>
              </a:rPr>
              <a:t>u</a:t>
            </a:r>
            <a:r>
              <a:rPr lang="cs-CZ" sz="2200" dirty="0" smtClean="0">
                <a:solidFill>
                  <a:srgbClr val="00B050"/>
                </a:solidFill>
              </a:rPr>
              <a:t>rčení současné hodnoty celkových nákladů jednotlivých variant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2200" dirty="0" smtClean="0">
                <a:solidFill>
                  <a:srgbClr val="7030A0"/>
                </a:solidFill>
              </a:rPr>
              <a:t>porovnání poměru nákladů a přínosů jednotlivých variant</a:t>
            </a:r>
            <a:br>
              <a:rPr lang="cs-CZ" sz="2200" dirty="0" smtClean="0">
                <a:solidFill>
                  <a:srgbClr val="7030A0"/>
                </a:solidFill>
              </a:rPr>
            </a:br>
            <a:r>
              <a:rPr lang="cs-CZ" sz="2200" dirty="0" smtClean="0">
                <a:solidFill>
                  <a:srgbClr val="7030A0"/>
                </a:solidFill>
              </a:rPr>
              <a:t>= </a:t>
            </a:r>
            <a:r>
              <a:rPr lang="cs-CZ" sz="2200" dirty="0">
                <a:solidFill>
                  <a:srgbClr val="7030A0"/>
                </a:solidFill>
              </a:rPr>
              <a:t>nalezení nejvhodnější varianty </a:t>
            </a:r>
          </a:p>
          <a:p>
            <a:pPr marL="0" indent="0" algn="just">
              <a:buNone/>
            </a:pPr>
            <a:endParaRPr lang="cs-CZ" sz="2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5711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cs-CZ" sz="3200" b="1" dirty="0"/>
              <a:t>CEA </a:t>
            </a:r>
            <a:r>
              <a:rPr lang="cs-CZ" sz="3200" b="1" dirty="0" smtClean="0"/>
              <a:t>– porovnání poměru </a:t>
            </a:r>
            <a:br>
              <a:rPr lang="cs-CZ" sz="3200" b="1" dirty="0" smtClean="0"/>
            </a:br>
            <a:r>
              <a:rPr lang="cs-CZ" sz="3200" b="1" dirty="0" smtClean="0"/>
              <a:t>nákladů a přínosů 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cs-CZ" sz="2200" dirty="0" smtClean="0"/>
              <a:t>Pro volbu nejvhodnější varianty lze použít buď: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2200" b="1" dirty="0" smtClean="0"/>
              <a:t>poměr nákladů </a:t>
            </a:r>
            <a:r>
              <a:rPr lang="cs-CZ" sz="2200" b="1" dirty="0"/>
              <a:t>a </a:t>
            </a:r>
            <a:r>
              <a:rPr lang="cs-CZ" sz="2200" b="1" dirty="0" smtClean="0"/>
              <a:t>přínosů </a:t>
            </a:r>
            <a:r>
              <a:rPr lang="cs-CZ" sz="2200" dirty="0" smtClean="0"/>
              <a:t>(= podíl současné hodnoty celkových nákladů dané varianty a „množství“ jejích přínosů (např. počtu </a:t>
            </a:r>
            <a:r>
              <a:rPr lang="cs-CZ" sz="2200" dirty="0"/>
              <a:t>zachráněných </a:t>
            </a:r>
            <a:r>
              <a:rPr lang="cs-CZ" sz="2200" dirty="0" smtClean="0"/>
              <a:t>životů) </a:t>
            </a:r>
          </a:p>
          <a:p>
            <a:pPr marL="288000" indent="0">
              <a:spcAft>
                <a:spcPts val="1200"/>
              </a:spcAft>
              <a:buNone/>
            </a:pPr>
            <a:r>
              <a:rPr lang="cs-CZ" sz="2200" b="1" dirty="0" smtClean="0"/>
              <a:t>optimální</a:t>
            </a:r>
            <a:r>
              <a:rPr lang="cs-CZ" sz="2200" dirty="0" smtClean="0"/>
              <a:t> varianta = varianta </a:t>
            </a:r>
            <a:r>
              <a:rPr lang="cs-CZ" sz="2200" dirty="0"/>
              <a:t>s nejnižšími náklady na jednotku </a:t>
            </a:r>
            <a:r>
              <a:rPr lang="cs-CZ" sz="2200" dirty="0" smtClean="0"/>
              <a:t> přínosu (nejméně Kč na 1 zachráněný život)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2200" b="1" dirty="0" smtClean="0"/>
              <a:t>poměr </a:t>
            </a:r>
            <a:r>
              <a:rPr lang="cs-CZ" sz="2200" b="1" dirty="0"/>
              <a:t>přínosů </a:t>
            </a:r>
            <a:r>
              <a:rPr lang="cs-CZ" sz="2200" b="1" dirty="0" smtClean="0"/>
              <a:t>a nákladů</a:t>
            </a:r>
            <a:r>
              <a:rPr lang="cs-CZ" sz="2200" dirty="0"/>
              <a:t> </a:t>
            </a:r>
            <a:r>
              <a:rPr lang="cs-CZ" sz="2200" dirty="0" smtClean="0"/>
              <a:t>(= podíl „množství“ přínosů dané varianty a současné hodnoty jejích celkových nákladů) </a:t>
            </a:r>
          </a:p>
          <a:p>
            <a:pPr marL="288000" indent="0">
              <a:buNone/>
            </a:pPr>
            <a:r>
              <a:rPr lang="cs-CZ" sz="2200" b="1" dirty="0"/>
              <a:t>optimální</a:t>
            </a:r>
            <a:r>
              <a:rPr lang="cs-CZ" sz="2200" dirty="0"/>
              <a:t> varianta = varianta s </a:t>
            </a:r>
            <a:r>
              <a:rPr lang="cs-CZ" sz="2200" dirty="0" smtClean="0"/>
              <a:t>nejvyšším </a:t>
            </a:r>
            <a:r>
              <a:rPr lang="cs-CZ" sz="2200" dirty="0"/>
              <a:t>přínosem na jednotku </a:t>
            </a:r>
            <a:r>
              <a:rPr lang="cs-CZ" sz="2200" dirty="0" smtClean="0"/>
              <a:t>nákladů (nejvíce zachráněných životů na 1 milion Kč)</a:t>
            </a:r>
          </a:p>
          <a:p>
            <a:pPr>
              <a:buFont typeface="Wingdings" panose="05000000000000000000" pitchFamily="2" charset="2"/>
              <a:buChar char="q"/>
            </a:pPr>
            <a:endParaRPr lang="cs-CZ" sz="2200" dirty="0"/>
          </a:p>
          <a:p>
            <a:pPr algn="just">
              <a:buFont typeface="Wingdings" panose="05000000000000000000" pitchFamily="2" charset="2"/>
              <a:buChar char="q"/>
            </a:pPr>
            <a:endParaRPr lang="cs-CZ" sz="2000" dirty="0" smtClean="0"/>
          </a:p>
          <a:p>
            <a:pPr algn="just">
              <a:buFont typeface="Wingdings" panose="05000000000000000000" pitchFamily="2" charset="2"/>
              <a:buChar char="q"/>
            </a:pPr>
            <a:endParaRPr lang="cs-CZ" sz="2000" dirty="0"/>
          </a:p>
          <a:p>
            <a:pPr algn="just">
              <a:buFont typeface="Wingdings" panose="05000000000000000000" pitchFamily="2" charset="2"/>
              <a:buChar char="q"/>
            </a:pPr>
            <a:endParaRPr lang="cs-CZ" sz="2000" dirty="0" smtClean="0"/>
          </a:p>
          <a:p>
            <a:pPr algn="just">
              <a:buFont typeface="Wingdings" panose="05000000000000000000" pitchFamily="2" charset="2"/>
              <a:buChar char="q"/>
            </a:pPr>
            <a:endParaRPr lang="cs-CZ" sz="2000" dirty="0"/>
          </a:p>
          <a:p>
            <a:pPr algn="just">
              <a:buFont typeface="Wingdings" panose="05000000000000000000" pitchFamily="2" charset="2"/>
              <a:buChar char="q"/>
            </a:pPr>
            <a:endParaRPr lang="cs-CZ" sz="2000" dirty="0" smtClean="0"/>
          </a:p>
          <a:p>
            <a:pPr algn="just">
              <a:buFont typeface="Wingdings" panose="05000000000000000000" pitchFamily="2" charset="2"/>
              <a:buChar char="q"/>
            </a:pPr>
            <a:endParaRPr lang="cs-CZ" sz="2000" dirty="0"/>
          </a:p>
          <a:p>
            <a:pPr algn="just">
              <a:buFont typeface="Wingdings" panose="05000000000000000000" pitchFamily="2" charset="2"/>
              <a:buChar char="q"/>
            </a:pPr>
            <a:endParaRPr lang="cs-CZ" sz="2000" dirty="0" smtClean="0"/>
          </a:p>
          <a:p>
            <a:pPr algn="just">
              <a:buFont typeface="Wingdings" panose="05000000000000000000" pitchFamily="2" charset="2"/>
              <a:buChar char="q"/>
            </a:pPr>
            <a:endParaRPr lang="cs-CZ" sz="2000" dirty="0"/>
          </a:p>
          <a:p>
            <a:pPr algn="just">
              <a:buFont typeface="Wingdings" panose="05000000000000000000" pitchFamily="2" charset="2"/>
              <a:buChar char="q"/>
            </a:pPr>
            <a:endParaRPr lang="cs-CZ" sz="2000" dirty="0" smtClean="0"/>
          </a:p>
          <a:p>
            <a:pPr algn="just">
              <a:buFont typeface="Wingdings" panose="05000000000000000000" pitchFamily="2" charset="2"/>
              <a:buChar char="q"/>
            </a:pPr>
            <a:endParaRPr lang="cs-CZ" sz="2000" dirty="0"/>
          </a:p>
          <a:p>
            <a:pPr algn="just">
              <a:buFont typeface="Wingdings" panose="05000000000000000000" pitchFamily="2" charset="2"/>
              <a:buChar char="q"/>
            </a:pPr>
            <a:endParaRPr lang="cs-CZ" sz="2000" dirty="0" smtClean="0"/>
          </a:p>
          <a:p>
            <a:pPr algn="just">
              <a:buFont typeface="Wingdings" panose="05000000000000000000" pitchFamily="2" charset="2"/>
              <a:buChar char="q"/>
            </a:pPr>
            <a:endParaRPr lang="cs-CZ" sz="2000" dirty="0"/>
          </a:p>
          <a:p>
            <a:pPr algn="just">
              <a:buFont typeface="Wingdings" panose="05000000000000000000" pitchFamily="2" charset="2"/>
              <a:buChar char="q"/>
            </a:pPr>
            <a:endParaRPr lang="cs-CZ" sz="2000" dirty="0" smtClean="0"/>
          </a:p>
          <a:p>
            <a:pPr algn="just">
              <a:buFont typeface="Wingdings" panose="05000000000000000000" pitchFamily="2" charset="2"/>
              <a:buChar char="q"/>
            </a:pPr>
            <a:endParaRPr lang="cs-CZ" sz="2000" dirty="0"/>
          </a:p>
          <a:p>
            <a:pPr algn="just">
              <a:buFont typeface="Wingdings" panose="05000000000000000000" pitchFamily="2" charset="2"/>
              <a:buChar char="q"/>
            </a:pPr>
            <a:endParaRPr lang="cs-CZ" sz="2000" dirty="0" smtClean="0"/>
          </a:p>
          <a:p>
            <a:pPr algn="just">
              <a:buFont typeface="Wingdings" panose="05000000000000000000" pitchFamily="2" charset="2"/>
              <a:buChar char="q"/>
            </a:pPr>
            <a:endParaRPr lang="cs-CZ" sz="2000" dirty="0"/>
          </a:p>
          <a:p>
            <a:pPr algn="just">
              <a:buFont typeface="Wingdings" panose="05000000000000000000" pitchFamily="2" charset="2"/>
              <a:buChar char="q"/>
            </a:pPr>
            <a:endParaRPr lang="cs-CZ" sz="2000" dirty="0" smtClean="0"/>
          </a:p>
          <a:p>
            <a:pPr algn="just">
              <a:buFont typeface="Wingdings" panose="05000000000000000000" pitchFamily="2" charset="2"/>
              <a:buChar char="q"/>
            </a:pPr>
            <a:endParaRPr lang="cs-CZ" sz="2000" dirty="0"/>
          </a:p>
          <a:p>
            <a:pPr algn="just">
              <a:buFont typeface="Wingdings" panose="05000000000000000000" pitchFamily="2" charset="2"/>
              <a:buChar char="q"/>
            </a:pPr>
            <a:endParaRPr lang="cs-CZ" sz="2000" dirty="0"/>
          </a:p>
        </p:txBody>
      </p:sp>
      <p:sp>
        <p:nvSpPr>
          <p:cNvPr id="4" name="Ohnutá šipka 3"/>
          <p:cNvSpPr/>
          <p:nvPr/>
        </p:nvSpPr>
        <p:spPr>
          <a:xfrm rot="5400000">
            <a:off x="5300732" y="2934147"/>
            <a:ext cx="288032" cy="432048"/>
          </a:xfrm>
          <a:prstGeom prst="bent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" name="Ohnutá šipka 4"/>
          <p:cNvSpPr/>
          <p:nvPr/>
        </p:nvSpPr>
        <p:spPr>
          <a:xfrm rot="5400000">
            <a:off x="7704349" y="4639532"/>
            <a:ext cx="504056" cy="432048"/>
          </a:xfrm>
          <a:prstGeom prst="bentArrow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8856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200" b="1" dirty="0" smtClean="0"/>
              <a:t>Analýza minimalizace nákladů (CMA) </a:t>
            </a:r>
            <a:br>
              <a:rPr lang="cs-CZ" sz="3200" b="1" dirty="0" smtClean="0"/>
            </a:br>
            <a:r>
              <a:rPr lang="cs-CZ" sz="3200" b="1" dirty="0" smtClean="0"/>
              <a:t>základní informace</a:t>
            </a:r>
            <a:r>
              <a:rPr lang="cs-CZ" sz="3200" b="1" dirty="0"/>
              <a:t/>
            </a:r>
            <a:br>
              <a:rPr lang="cs-CZ" sz="3200" b="1" dirty="0"/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200" b="1" dirty="0" smtClean="0"/>
              <a:t>Podstata:</a:t>
            </a:r>
            <a:r>
              <a:rPr lang="cs-CZ" sz="2200" dirty="0" smtClean="0"/>
              <a:t> </a:t>
            </a:r>
          </a:p>
          <a:p>
            <a:pPr marL="0" indent="0">
              <a:buNone/>
            </a:pPr>
            <a:r>
              <a:rPr lang="cs-CZ" sz="2200" dirty="0" smtClean="0"/>
              <a:t>nalezení </a:t>
            </a:r>
            <a:r>
              <a:rPr lang="cs-CZ" sz="2200" dirty="0"/>
              <a:t>varianty </a:t>
            </a:r>
            <a:r>
              <a:rPr lang="cs-CZ" sz="2200" b="1" dirty="0"/>
              <a:t>s </a:t>
            </a:r>
            <a:r>
              <a:rPr lang="cs-CZ" sz="2200" b="1" dirty="0" smtClean="0"/>
              <a:t>nejmenšími náklady</a:t>
            </a:r>
            <a:endParaRPr lang="cs-CZ" sz="2200" dirty="0" smtClean="0"/>
          </a:p>
          <a:p>
            <a:pPr marL="0" indent="0">
              <a:buNone/>
            </a:pPr>
            <a:endParaRPr lang="cs-CZ" sz="2200" b="1" dirty="0" smtClean="0"/>
          </a:p>
          <a:p>
            <a:pPr marL="0" indent="0">
              <a:buNone/>
            </a:pPr>
            <a:r>
              <a:rPr lang="cs-CZ" sz="2200" b="1" dirty="0" smtClean="0"/>
              <a:t>Výhody: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200" dirty="0"/>
              <a:t>relativní jednoduchost zpracování</a:t>
            </a:r>
          </a:p>
          <a:p>
            <a:pPr marL="0" indent="0">
              <a:buNone/>
            </a:pPr>
            <a:endParaRPr lang="cs-CZ" sz="2200" b="1" dirty="0" smtClean="0"/>
          </a:p>
          <a:p>
            <a:pPr marL="0" indent="0">
              <a:buNone/>
            </a:pPr>
            <a:r>
              <a:rPr lang="cs-CZ" sz="2200" b="1" dirty="0" smtClean="0"/>
              <a:t>Nevýhody</a:t>
            </a:r>
            <a:r>
              <a:rPr lang="cs-CZ" sz="2200" b="1" dirty="0"/>
              <a:t>: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2200" dirty="0"/>
              <a:t>omezená využitelnost </a:t>
            </a: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>(</a:t>
            </a:r>
            <a:r>
              <a:rPr lang="cs-CZ" sz="2200" dirty="0"/>
              <a:t>podmíněná v zásadě shodným přínosem všech variant)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2200" dirty="0" smtClean="0"/>
              <a:t>neumožňuje </a:t>
            </a:r>
            <a:r>
              <a:rPr lang="cs-CZ" sz="2200" dirty="0"/>
              <a:t>posoudit čistý přínos </a:t>
            </a:r>
            <a:r>
              <a:rPr lang="cs-CZ" sz="2200" dirty="0" smtClean="0"/>
              <a:t>regulace</a:t>
            </a:r>
          </a:p>
          <a:p>
            <a:pPr lvl="0"/>
            <a:endParaRPr lang="cs-CZ" sz="2000" dirty="0"/>
          </a:p>
          <a:p>
            <a:pPr lvl="0"/>
            <a:endParaRPr lang="cs-CZ" sz="2000" dirty="0"/>
          </a:p>
          <a:p>
            <a:pPr marL="0" indent="0">
              <a:buNone/>
            </a:pPr>
            <a:endParaRPr lang="cs-CZ" sz="2200" b="1" dirty="0" smtClean="0"/>
          </a:p>
          <a:p>
            <a:pPr marL="0" indent="0">
              <a:buNone/>
            </a:pPr>
            <a:endParaRPr lang="cs-CZ" sz="2200" b="1" dirty="0"/>
          </a:p>
        </p:txBody>
      </p:sp>
    </p:spTree>
    <p:extLst>
      <p:ext uri="{BB962C8B-B14F-4D97-AF65-F5344CB8AC3E}">
        <p14:creationId xmlns:p14="http://schemas.microsoft.com/office/powerpoint/2010/main" val="2007690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 smtClean="0"/>
              <a:t>Nákladově užitkové metody </a:t>
            </a:r>
            <a:br>
              <a:rPr lang="cs-CZ" sz="3600" b="1" dirty="0" smtClean="0"/>
            </a:br>
            <a:r>
              <a:rPr lang="cs-CZ" sz="3600" b="1" dirty="0" smtClean="0"/>
              <a:t>chybná praxe</a:t>
            </a:r>
            <a:r>
              <a:rPr lang="cs-CZ" sz="3200" b="1" dirty="0"/>
              <a:t/>
            </a:r>
            <a:br>
              <a:rPr lang="cs-CZ" sz="3200" b="1" dirty="0"/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200" dirty="0"/>
              <a:t>d</a:t>
            </a:r>
            <a:r>
              <a:rPr lang="cs-CZ" sz="2200" dirty="0" smtClean="0"/>
              <a:t>ané metody jsou v RIA </a:t>
            </a:r>
            <a:r>
              <a:rPr lang="cs-CZ" sz="2200" b="1" dirty="0" smtClean="0"/>
              <a:t>využívány pouze sporadicky </a:t>
            </a:r>
            <a:br>
              <a:rPr lang="cs-CZ" sz="2200" b="1" dirty="0" smtClean="0"/>
            </a:br>
            <a:r>
              <a:rPr lang="cs-CZ" sz="2200" dirty="0" smtClean="0"/>
              <a:t>(ani v rozsahu, v jakém to provedená kvantifikace </a:t>
            </a:r>
            <a:br>
              <a:rPr lang="cs-CZ" sz="2200" dirty="0" smtClean="0"/>
            </a:br>
            <a:r>
              <a:rPr lang="cs-CZ" sz="2200" dirty="0" smtClean="0"/>
              <a:t>či monetizace dopadů variant umožňuje)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200" b="1" spc="-50" dirty="0"/>
              <a:t>n</a:t>
            </a:r>
            <a:r>
              <a:rPr lang="cs-CZ" sz="2200" b="1" spc="-50" dirty="0" smtClean="0"/>
              <a:t>ení </a:t>
            </a:r>
            <a:r>
              <a:rPr lang="cs-CZ" sz="2200" b="1" spc="-50" dirty="0"/>
              <a:t>zohledněno časové hledisko </a:t>
            </a:r>
            <a:r>
              <a:rPr lang="cs-CZ" sz="2200" spc="-50" dirty="0"/>
              <a:t>působení nákladů </a:t>
            </a:r>
            <a:r>
              <a:rPr lang="cs-CZ" sz="2200" spc="-50" dirty="0" smtClean="0"/>
              <a:t>a </a:t>
            </a:r>
            <a:r>
              <a:rPr lang="cs-CZ" sz="2200" spc="-50" dirty="0"/>
              <a:t>přínosů </a:t>
            </a:r>
            <a:r>
              <a:rPr lang="cs-CZ" sz="2200" spc="-30" dirty="0" smtClean="0"/>
              <a:t/>
            </a:r>
            <a:br>
              <a:rPr lang="cs-CZ" sz="2200" spc="-30" dirty="0" smtClean="0"/>
            </a:br>
            <a:r>
              <a:rPr lang="cs-CZ" sz="2200" dirty="0" smtClean="0"/>
              <a:t>(</a:t>
            </a:r>
            <a:r>
              <a:rPr lang="cs-CZ" sz="2200" dirty="0"/>
              <a:t>tj. dopady vznikající v různém </a:t>
            </a:r>
            <a:r>
              <a:rPr lang="cs-CZ" sz="2200" dirty="0" smtClean="0"/>
              <a:t>čase nejsou diskontovány)</a:t>
            </a:r>
          </a:p>
          <a:p>
            <a:pPr marL="0" indent="0">
              <a:buNone/>
            </a:pPr>
            <a:endParaRPr lang="cs-CZ" sz="2200" b="1" dirty="0" smtClean="0"/>
          </a:p>
          <a:p>
            <a:pPr marL="0" lvl="0" indent="0">
              <a:buNone/>
            </a:pPr>
            <a:endParaRPr lang="cs-CZ" sz="2000" dirty="0"/>
          </a:p>
          <a:p>
            <a:pPr lvl="0"/>
            <a:endParaRPr lang="cs-CZ" sz="2000" dirty="0"/>
          </a:p>
          <a:p>
            <a:pPr marL="0" indent="0">
              <a:buNone/>
            </a:pPr>
            <a:endParaRPr lang="cs-CZ" sz="2200" b="1" dirty="0" smtClean="0"/>
          </a:p>
          <a:p>
            <a:pPr marL="0" indent="0">
              <a:buNone/>
            </a:pPr>
            <a:endParaRPr lang="cs-CZ" sz="2200" b="1" dirty="0"/>
          </a:p>
        </p:txBody>
      </p:sp>
    </p:spTree>
    <p:extLst>
      <p:ext uri="{BB962C8B-B14F-4D97-AF65-F5344CB8AC3E}">
        <p14:creationId xmlns:p14="http://schemas.microsoft.com/office/powerpoint/2010/main" val="1660945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200" b="1" dirty="0" smtClean="0"/>
              <a:t>Multikriteriální analýza (MCA) </a:t>
            </a:r>
            <a:br>
              <a:rPr lang="cs-CZ" sz="3200" b="1" dirty="0" smtClean="0"/>
            </a:br>
            <a:r>
              <a:rPr lang="cs-CZ" sz="3200" b="1" dirty="0" smtClean="0"/>
              <a:t>základní informace</a:t>
            </a:r>
            <a:r>
              <a:rPr lang="cs-CZ" sz="3200" b="1" dirty="0"/>
              <a:t/>
            </a:r>
            <a:br>
              <a:rPr lang="cs-CZ" sz="3200" b="1" dirty="0"/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rmAutofit fontScale="77500" lnSpcReduction="20000"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cs-CZ" sz="2800" b="1" dirty="0" smtClean="0"/>
              <a:t>Podstata:</a:t>
            </a:r>
            <a:r>
              <a:rPr lang="cs-CZ" sz="2800" dirty="0" smtClean="0"/>
              <a:t> 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cs-CZ" sz="2800" dirty="0" smtClean="0"/>
              <a:t>nalezení </a:t>
            </a:r>
            <a:r>
              <a:rPr lang="cs-CZ" sz="2800" dirty="0"/>
              <a:t>varianty </a:t>
            </a:r>
            <a:r>
              <a:rPr lang="cs-CZ" sz="2800" b="1" dirty="0" smtClean="0"/>
              <a:t>s</a:t>
            </a:r>
            <a:r>
              <a:rPr lang="cs-CZ" sz="2800" b="1" dirty="0"/>
              <a:t> optimální kombinací míry naplnění jednotlivých relevantních kritérií</a:t>
            </a:r>
            <a:r>
              <a:rPr lang="cs-CZ" sz="2800" dirty="0"/>
              <a:t>, při zohlednění jejich </a:t>
            </a:r>
            <a:r>
              <a:rPr lang="cs-CZ" sz="2800" dirty="0" smtClean="0"/>
              <a:t>důležitosti</a:t>
            </a:r>
            <a:endParaRPr lang="cs-CZ" sz="2800" b="1" dirty="0" smtClean="0"/>
          </a:p>
          <a:p>
            <a:pPr marL="0" indent="0">
              <a:spcAft>
                <a:spcPts val="600"/>
              </a:spcAft>
              <a:buNone/>
            </a:pPr>
            <a:r>
              <a:rPr lang="cs-CZ" sz="2800" b="1" dirty="0" smtClean="0"/>
              <a:t>Výhody: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2800" dirty="0"/>
              <a:t>nejširší využitelnost (pro jakékoli </a:t>
            </a:r>
            <a:r>
              <a:rPr lang="cs-CZ" sz="2800" dirty="0" smtClean="0"/>
              <a:t>způsoby vyjádření přínosů </a:t>
            </a: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/>
              <a:t>a </a:t>
            </a:r>
            <a:r>
              <a:rPr lang="cs-CZ" sz="2800" dirty="0" smtClean="0"/>
              <a:t>nákladů </a:t>
            </a:r>
            <a:r>
              <a:rPr lang="cs-CZ" sz="2800" dirty="0"/>
              <a:t>- </a:t>
            </a:r>
            <a:r>
              <a:rPr lang="cs-CZ" sz="2800" dirty="0" smtClean="0"/>
              <a:t>peněžní, kvantitativní  </a:t>
            </a:r>
            <a:r>
              <a:rPr lang="cs-CZ" sz="2800" dirty="0"/>
              <a:t>i </a:t>
            </a:r>
            <a:r>
              <a:rPr lang="cs-CZ" sz="2800" dirty="0" smtClean="0"/>
              <a:t>kvalitativní)</a:t>
            </a:r>
            <a:endParaRPr lang="cs-CZ" sz="2800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2800" dirty="0" smtClean="0"/>
              <a:t>umožňuje </a:t>
            </a:r>
            <a:r>
              <a:rPr lang="cs-CZ" sz="2800" dirty="0"/>
              <a:t>zohlednění všech aspektů regulace, 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>včetně </a:t>
            </a:r>
            <a:r>
              <a:rPr lang="cs-CZ" sz="2800" dirty="0"/>
              <a:t>distribučních efektů 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2800" dirty="0" smtClean="0"/>
              <a:t>relativní </a:t>
            </a:r>
            <a:r>
              <a:rPr lang="cs-CZ" sz="2800" dirty="0"/>
              <a:t>jednoduchost </a:t>
            </a:r>
            <a:r>
              <a:rPr lang="cs-CZ" sz="2800" dirty="0" smtClean="0"/>
              <a:t>zpracování</a:t>
            </a:r>
            <a:endParaRPr lang="cs-CZ" sz="2800" b="1" dirty="0" smtClean="0"/>
          </a:p>
          <a:p>
            <a:pPr marL="0" indent="0">
              <a:spcAft>
                <a:spcPts val="600"/>
              </a:spcAft>
              <a:buNone/>
            </a:pPr>
            <a:r>
              <a:rPr lang="cs-CZ" sz="2800" b="1" dirty="0" smtClean="0"/>
              <a:t>Nevýhody</a:t>
            </a:r>
            <a:r>
              <a:rPr lang="cs-CZ" sz="2800" b="1" dirty="0"/>
              <a:t>: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2800" dirty="0"/>
              <a:t>neumožňuje posoudit čistý přínos regulace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2800" dirty="0" smtClean="0"/>
              <a:t>obsahuje </a:t>
            </a:r>
            <a:r>
              <a:rPr lang="cs-CZ" sz="2800" dirty="0"/>
              <a:t>prvky subjektivismu </a:t>
            </a:r>
            <a:r>
              <a:rPr lang="cs-CZ" sz="2800" dirty="0" smtClean="0"/>
              <a:t>(</a:t>
            </a:r>
            <a:r>
              <a:rPr lang="cs-CZ" sz="2800" dirty="0"/>
              <a:t>zejména při určení vah kritérií 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>a bodovém </a:t>
            </a:r>
            <a:r>
              <a:rPr lang="cs-CZ" sz="2800" dirty="0"/>
              <a:t>ohodnocení variant)</a:t>
            </a:r>
          </a:p>
          <a:p>
            <a:pPr lvl="0"/>
            <a:endParaRPr lang="cs-CZ" sz="2000" dirty="0" smtClean="0"/>
          </a:p>
          <a:p>
            <a:pPr marL="0" indent="0">
              <a:buNone/>
            </a:pPr>
            <a:endParaRPr lang="cs-CZ" sz="2200" b="1" dirty="0" smtClean="0"/>
          </a:p>
          <a:p>
            <a:pPr marL="0" indent="0">
              <a:buNone/>
            </a:pPr>
            <a:endParaRPr lang="cs-CZ" sz="2200" b="1" dirty="0"/>
          </a:p>
        </p:txBody>
      </p:sp>
    </p:spTree>
    <p:extLst>
      <p:ext uri="{BB962C8B-B14F-4D97-AF65-F5344CB8AC3E}">
        <p14:creationId xmlns:p14="http://schemas.microsoft.com/office/powerpoint/2010/main" val="3178353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68552"/>
          </a:xfrm>
        </p:spPr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cs-CZ" sz="2200" b="1" dirty="0"/>
              <a:t>Jednotlivé kroky</a:t>
            </a:r>
            <a:r>
              <a:rPr lang="cs-CZ" sz="2200" b="1" dirty="0" smtClean="0"/>
              <a:t>:</a:t>
            </a:r>
            <a:endParaRPr lang="cs-CZ" sz="2200" b="1" dirty="0"/>
          </a:p>
          <a:p>
            <a:pPr>
              <a:spcAft>
                <a:spcPts val="600"/>
              </a:spcAft>
            </a:pPr>
            <a:r>
              <a:rPr lang="cs-CZ" sz="2200" dirty="0">
                <a:solidFill>
                  <a:srgbClr val="00B050"/>
                </a:solidFill>
              </a:rPr>
              <a:t>stanovení variant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2200" dirty="0">
                <a:solidFill>
                  <a:srgbClr val="7030A0"/>
                </a:solidFill>
              </a:rPr>
              <a:t>v</a:t>
            </a:r>
            <a:r>
              <a:rPr lang="cs-CZ" sz="2200" dirty="0" smtClean="0">
                <a:solidFill>
                  <a:srgbClr val="7030A0"/>
                </a:solidFill>
              </a:rPr>
              <a:t>olba hodnotících kritérií</a:t>
            </a:r>
            <a:endParaRPr lang="cs-CZ" sz="2200" dirty="0">
              <a:solidFill>
                <a:srgbClr val="7030A0"/>
              </a:solidFill>
            </a:endParaRP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2200" dirty="0">
                <a:solidFill>
                  <a:srgbClr val="7030A0"/>
                </a:solidFill>
              </a:rPr>
              <a:t>u</a:t>
            </a:r>
            <a:r>
              <a:rPr lang="cs-CZ" sz="2200" dirty="0" smtClean="0">
                <a:solidFill>
                  <a:srgbClr val="7030A0"/>
                </a:solidFill>
              </a:rPr>
              <a:t>rčení váhy kritérií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2200" dirty="0">
                <a:solidFill>
                  <a:srgbClr val="7030A0"/>
                </a:solidFill>
              </a:rPr>
              <a:t>s</a:t>
            </a:r>
            <a:r>
              <a:rPr lang="cs-CZ" sz="2200" dirty="0" smtClean="0">
                <a:solidFill>
                  <a:srgbClr val="7030A0"/>
                </a:solidFill>
              </a:rPr>
              <a:t>estavení kriteriální matice (s výsledky variant podle kritérií)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2200" dirty="0">
                <a:solidFill>
                  <a:srgbClr val="7030A0"/>
                </a:solidFill>
              </a:rPr>
              <a:t>p</a:t>
            </a:r>
            <a:r>
              <a:rPr lang="cs-CZ" sz="2200" dirty="0" smtClean="0">
                <a:solidFill>
                  <a:srgbClr val="7030A0"/>
                </a:solidFill>
              </a:rPr>
              <a:t>orovnání variant a výběr nejlepší z nich</a:t>
            </a:r>
            <a:endParaRPr lang="cs-CZ" sz="2200" dirty="0">
              <a:solidFill>
                <a:srgbClr val="7030A0"/>
              </a:solidFill>
            </a:endParaRPr>
          </a:p>
          <a:p>
            <a:pPr marL="0" indent="0">
              <a:spcAft>
                <a:spcPts val="600"/>
              </a:spcAft>
              <a:buNone/>
            </a:pPr>
            <a:endParaRPr lang="cs-CZ" sz="2200" dirty="0"/>
          </a:p>
          <a:p>
            <a:pPr marL="0" indent="0">
              <a:buNone/>
            </a:pPr>
            <a:endParaRPr lang="cs-CZ" sz="2000" b="1" dirty="0"/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cs-CZ" sz="3200" b="1" dirty="0" smtClean="0"/>
              <a:t>MCA </a:t>
            </a:r>
            <a:r>
              <a:rPr lang="cs-CZ" sz="3200" b="1" dirty="0"/>
              <a:t>– </a:t>
            </a:r>
            <a:r>
              <a:rPr lang="cs-CZ" sz="3200" b="1" dirty="0" smtClean="0"/>
              <a:t>postup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2082132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 smtClean="0"/>
              <a:t>Obsah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75252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sz="2200" dirty="0" smtClean="0"/>
              <a:t>úvod</a:t>
            </a:r>
          </a:p>
          <a:p>
            <a:pPr>
              <a:buFont typeface="Wingdings" panose="05000000000000000000" pitchFamily="2" charset="2"/>
              <a:buChar char="q"/>
            </a:pPr>
            <a:endParaRPr lang="cs-CZ" sz="22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cs-CZ" sz="2200" dirty="0" smtClean="0"/>
              <a:t>základní metody vyhodnocení variant</a:t>
            </a:r>
          </a:p>
          <a:p>
            <a:pPr marL="0" indent="0">
              <a:buNone/>
            </a:pPr>
            <a:endParaRPr lang="cs-CZ" sz="2200" dirty="0" smtClean="0"/>
          </a:p>
          <a:p>
            <a:pPr marL="936000">
              <a:buFont typeface="Wingdings" panose="05000000000000000000" pitchFamily="2" charset="2"/>
              <a:buChar char="§"/>
            </a:pPr>
            <a:r>
              <a:rPr lang="cs-CZ" sz="2200" dirty="0"/>
              <a:t>analýza nákladů a </a:t>
            </a:r>
            <a:r>
              <a:rPr lang="cs-CZ" sz="2200" dirty="0" smtClean="0"/>
              <a:t>přínosů (CBA)</a:t>
            </a:r>
          </a:p>
          <a:p>
            <a:pPr marL="936000">
              <a:buFont typeface="Wingdings" panose="05000000000000000000" pitchFamily="2" charset="2"/>
              <a:buChar char="§"/>
            </a:pPr>
            <a:r>
              <a:rPr lang="cs-CZ" sz="2200" dirty="0"/>
              <a:t>analýza nákladové efektivnosti </a:t>
            </a:r>
            <a:r>
              <a:rPr lang="cs-CZ" sz="2200" dirty="0" smtClean="0"/>
              <a:t>(CEA)</a:t>
            </a:r>
          </a:p>
          <a:p>
            <a:pPr marL="936000">
              <a:buFont typeface="Wingdings" panose="05000000000000000000" pitchFamily="2" charset="2"/>
              <a:buChar char="§"/>
            </a:pPr>
            <a:r>
              <a:rPr lang="cs-CZ" sz="2200" dirty="0"/>
              <a:t>analýza minimalizace </a:t>
            </a:r>
            <a:r>
              <a:rPr lang="cs-CZ" sz="2200" dirty="0" smtClean="0"/>
              <a:t>nákladů (CMA)</a:t>
            </a:r>
          </a:p>
          <a:p>
            <a:pPr marL="936000">
              <a:buFont typeface="Wingdings" panose="05000000000000000000" pitchFamily="2" charset="2"/>
              <a:buChar char="§"/>
            </a:pPr>
            <a:r>
              <a:rPr lang="cs-CZ" sz="2200" dirty="0" smtClean="0"/>
              <a:t>multikriteriální analýza (MCA)</a:t>
            </a:r>
          </a:p>
          <a:p>
            <a:pPr marL="593100" indent="0">
              <a:buNone/>
            </a:pPr>
            <a:endParaRPr lang="cs-CZ" sz="2200" dirty="0" smtClean="0"/>
          </a:p>
          <a:p>
            <a:pPr marL="288000">
              <a:buFont typeface="Wingdings" panose="05000000000000000000" pitchFamily="2" charset="2"/>
              <a:buChar char="q"/>
            </a:pPr>
            <a:r>
              <a:rPr lang="cs-CZ" sz="2200" dirty="0"/>
              <a:t>a</a:t>
            </a:r>
            <a:r>
              <a:rPr lang="cs-CZ" sz="2200" dirty="0" smtClean="0"/>
              <a:t>nalýza citlivosti</a:t>
            </a:r>
          </a:p>
          <a:p>
            <a:pPr marL="936000">
              <a:buFont typeface="Wingdings" panose="05000000000000000000" pitchFamily="2" charset="2"/>
              <a:buChar char="§"/>
            </a:pPr>
            <a:endParaRPr lang="cs-CZ" sz="2400" b="1" dirty="0"/>
          </a:p>
          <a:p>
            <a:pPr marL="936000">
              <a:buFont typeface="Wingdings" panose="05000000000000000000" pitchFamily="2" charset="2"/>
              <a:buChar char="ü"/>
            </a:pPr>
            <a:endParaRPr lang="cs-CZ" sz="2400" b="1" dirty="0" smtClean="0"/>
          </a:p>
          <a:p>
            <a:pPr marL="936000">
              <a:buFont typeface="Wingdings" panose="05000000000000000000" pitchFamily="2" charset="2"/>
              <a:buChar char="ü"/>
            </a:pPr>
            <a:endParaRPr lang="cs-CZ" sz="2400" b="1" dirty="0"/>
          </a:p>
          <a:p>
            <a:pPr marL="936000">
              <a:buFont typeface="Wingdings" panose="05000000000000000000" pitchFamily="2" charset="2"/>
              <a:buChar char="ü"/>
            </a:pPr>
            <a:endParaRPr lang="cs-CZ" sz="2400" b="1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6751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MCA – hodnotící kritéria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363272" cy="485740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sz="2200" b="1" dirty="0" smtClean="0"/>
              <a:t>hlediska</a:t>
            </a:r>
            <a:r>
              <a:rPr lang="cs-CZ" sz="2200" b="1" dirty="0"/>
              <a:t>, podle kterých bude posuzována vhodnost alternativních variant navrhované </a:t>
            </a:r>
            <a:r>
              <a:rPr lang="cs-CZ" sz="2200" b="1" dirty="0" smtClean="0"/>
              <a:t>úpravy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2200" dirty="0"/>
              <a:t>n</a:t>
            </a:r>
            <a:r>
              <a:rPr lang="cs-CZ" sz="2200" dirty="0" smtClean="0"/>
              <a:t>a </a:t>
            </a:r>
            <a:r>
              <a:rPr lang="cs-CZ" sz="2200" dirty="0"/>
              <a:t>správném vymezení </a:t>
            </a:r>
            <a:r>
              <a:rPr lang="cs-CZ" sz="2200" dirty="0" smtClean="0"/>
              <a:t>kritérií </a:t>
            </a:r>
            <a:r>
              <a:rPr lang="cs-CZ" sz="2200" dirty="0"/>
              <a:t>závisí výběr skutečně optimální varianty </a:t>
            </a:r>
            <a:endParaRPr lang="cs-CZ" sz="22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cs-CZ" sz="2200" dirty="0"/>
              <a:t>k</a:t>
            </a:r>
            <a:r>
              <a:rPr lang="cs-CZ" sz="2200" dirty="0" smtClean="0"/>
              <a:t>ritéria </a:t>
            </a:r>
            <a:r>
              <a:rPr lang="cs-CZ" sz="2200" b="1" dirty="0" smtClean="0"/>
              <a:t>lze dovodit z</a:t>
            </a:r>
            <a:r>
              <a:rPr lang="cs-CZ" sz="2200" b="1" dirty="0"/>
              <a:t> </a:t>
            </a:r>
            <a:r>
              <a:rPr lang="cs-CZ" sz="2200" b="1" dirty="0" smtClean="0"/>
              <a:t>cílů právní úpravy </a:t>
            </a:r>
            <a:r>
              <a:rPr lang="cs-CZ" sz="2200" dirty="0" smtClean="0"/>
              <a:t>a jejích </a:t>
            </a:r>
            <a:r>
              <a:rPr lang="cs-CZ" sz="2200" dirty="0"/>
              <a:t>možných </a:t>
            </a:r>
            <a:r>
              <a:rPr lang="cs-CZ" sz="2200" dirty="0" smtClean="0"/>
              <a:t>nežádoucích </a:t>
            </a:r>
            <a:r>
              <a:rPr lang="cs-CZ" sz="2200" dirty="0"/>
              <a:t>vedlejších </a:t>
            </a:r>
            <a:r>
              <a:rPr lang="cs-CZ" sz="2200" dirty="0" smtClean="0"/>
              <a:t>důsledků</a:t>
            </a:r>
            <a:endParaRPr lang="cs-CZ" sz="2200" dirty="0"/>
          </a:p>
          <a:p>
            <a:pPr>
              <a:buFont typeface="Wingdings" panose="05000000000000000000" pitchFamily="2" charset="2"/>
              <a:buChar char="q"/>
            </a:pPr>
            <a:r>
              <a:rPr lang="cs-CZ" sz="2200" dirty="0"/>
              <a:t>k</a:t>
            </a:r>
            <a:r>
              <a:rPr lang="cs-CZ" sz="2200" dirty="0" smtClean="0"/>
              <a:t>ritéria je vhodné </a:t>
            </a:r>
            <a:r>
              <a:rPr lang="cs-CZ" sz="2200" b="1" dirty="0" smtClean="0"/>
              <a:t>stanovit ještě před vymezením variant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2200" dirty="0"/>
              <a:t>z</a:t>
            </a:r>
            <a:r>
              <a:rPr lang="cs-CZ" sz="2200" dirty="0" smtClean="0"/>
              <a:t>volená kritéria musejí splňovat </a:t>
            </a:r>
            <a:r>
              <a:rPr lang="cs-CZ" sz="2200" b="1" dirty="0" smtClean="0"/>
              <a:t>následující požadavky</a:t>
            </a:r>
            <a:r>
              <a:rPr lang="cs-CZ" sz="2200" dirty="0" smtClean="0"/>
              <a:t>:</a:t>
            </a:r>
          </a:p>
          <a:p>
            <a:pPr marL="648000">
              <a:buFont typeface="Wingdings" panose="05000000000000000000" pitchFamily="2" charset="2"/>
              <a:buChar char="§"/>
            </a:pPr>
            <a:r>
              <a:rPr lang="cs-CZ" sz="2200" dirty="0"/>
              <a:t>r</a:t>
            </a:r>
            <a:r>
              <a:rPr lang="cs-CZ" sz="2200" dirty="0" smtClean="0"/>
              <a:t>elevance</a:t>
            </a:r>
          </a:p>
          <a:p>
            <a:pPr marL="648000">
              <a:buFont typeface="Wingdings" panose="05000000000000000000" pitchFamily="2" charset="2"/>
              <a:buChar char="§"/>
            </a:pPr>
            <a:r>
              <a:rPr lang="cs-CZ" sz="2200" dirty="0" smtClean="0"/>
              <a:t>jednoznačnost</a:t>
            </a:r>
          </a:p>
          <a:p>
            <a:pPr marL="648000">
              <a:buFont typeface="Wingdings" panose="05000000000000000000" pitchFamily="2" charset="2"/>
              <a:buChar char="§"/>
            </a:pPr>
            <a:r>
              <a:rPr lang="cs-CZ" sz="2200" dirty="0" smtClean="0"/>
              <a:t>úplnost</a:t>
            </a:r>
          </a:p>
          <a:p>
            <a:pPr marL="648000">
              <a:buFont typeface="Wingdings" panose="05000000000000000000" pitchFamily="2" charset="2"/>
              <a:buChar char="§"/>
            </a:pPr>
            <a:r>
              <a:rPr lang="cs-CZ" sz="2200" dirty="0"/>
              <a:t>s</a:t>
            </a:r>
            <a:r>
              <a:rPr lang="cs-CZ" sz="2200" dirty="0" smtClean="0"/>
              <a:t>amostatnost (= kritéria se ani částečně nepřekrývají)</a:t>
            </a:r>
          </a:p>
          <a:p>
            <a:pPr marL="648000">
              <a:buFont typeface="Courier New" panose="02070309020205020404" pitchFamily="49" charset="0"/>
              <a:buChar char="o"/>
            </a:pPr>
            <a:endParaRPr lang="cs-CZ" sz="2000" dirty="0" smtClean="0"/>
          </a:p>
          <a:p>
            <a:pPr marL="648000">
              <a:buFont typeface="Courier New" panose="02070309020205020404" pitchFamily="49" charset="0"/>
              <a:buChar char="o"/>
            </a:pPr>
            <a:endParaRPr lang="cs-CZ" sz="2000" dirty="0" smtClean="0"/>
          </a:p>
          <a:p>
            <a:pPr marL="648000">
              <a:buFont typeface="Courier New" panose="02070309020205020404" pitchFamily="49" charset="0"/>
              <a:buChar char="o"/>
            </a:pPr>
            <a:endParaRPr lang="cs-CZ" sz="2000" dirty="0" smtClean="0"/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43930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cs-CZ" sz="3200" b="1" dirty="0" smtClean="0"/>
              <a:t>MCA- hodnotící kritéria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2200" dirty="0" smtClean="0"/>
              <a:t>Pro další postup MCA je třeba rozlišovat kritéria: </a:t>
            </a:r>
          </a:p>
          <a:p>
            <a:pPr marL="702000">
              <a:buFont typeface="Wingdings" panose="05000000000000000000" pitchFamily="2" charset="2"/>
              <a:buChar char="§"/>
            </a:pPr>
            <a:r>
              <a:rPr lang="cs-CZ" sz="2200" b="1" dirty="0"/>
              <a:t>p</a:t>
            </a:r>
            <a:r>
              <a:rPr lang="cs-CZ" sz="2200" b="1" dirty="0" smtClean="0"/>
              <a:t>odle způsobu vyjádření:</a:t>
            </a:r>
          </a:p>
          <a:p>
            <a:pPr marL="1008000">
              <a:buFont typeface="Courier New" panose="02070309020205020404" pitchFamily="49" charset="0"/>
              <a:buChar char="o"/>
            </a:pPr>
            <a:r>
              <a:rPr lang="cs-CZ" sz="2200" b="1" dirty="0"/>
              <a:t>kvantitativní</a:t>
            </a:r>
            <a:r>
              <a:rPr lang="cs-CZ" sz="2200" dirty="0"/>
              <a:t> (vyjádřená číselně, v měřitelné </a:t>
            </a:r>
            <a:r>
              <a:rPr lang="cs-CZ" sz="2200" dirty="0" smtClean="0"/>
              <a:t>formě - náklady </a:t>
            </a:r>
            <a:r>
              <a:rPr lang="cs-CZ" sz="2200" dirty="0"/>
              <a:t>na státní rozpočet v </a:t>
            </a:r>
            <a:r>
              <a:rPr lang="cs-CZ" sz="2200" dirty="0" smtClean="0"/>
              <a:t>Kč)</a:t>
            </a:r>
            <a:endParaRPr lang="cs-CZ" sz="2200" dirty="0"/>
          </a:p>
          <a:p>
            <a:pPr marL="1008000">
              <a:buFont typeface="Courier New" panose="02070309020205020404" pitchFamily="49" charset="0"/>
              <a:buChar char="o"/>
            </a:pPr>
            <a:r>
              <a:rPr lang="cs-CZ" sz="2200" b="1" dirty="0"/>
              <a:t>kvalitativní</a:t>
            </a:r>
            <a:r>
              <a:rPr lang="cs-CZ" sz="2200" dirty="0"/>
              <a:t> (vyjádřená slovně, v samo o sobě neměřitelné </a:t>
            </a:r>
            <a:r>
              <a:rPr lang="cs-CZ" sz="2200" dirty="0" smtClean="0"/>
              <a:t>formě -  ochrana spotřebitele)</a:t>
            </a:r>
          </a:p>
          <a:p>
            <a:pPr marL="702000">
              <a:buFont typeface="Wingdings" panose="05000000000000000000" pitchFamily="2" charset="2"/>
              <a:buChar char="§"/>
            </a:pPr>
            <a:r>
              <a:rPr lang="cs-CZ" sz="2200" b="1" dirty="0"/>
              <a:t>podle </a:t>
            </a:r>
            <a:r>
              <a:rPr lang="cs-CZ" sz="2200" b="1" dirty="0" smtClean="0"/>
              <a:t>žádoucího </a:t>
            </a:r>
            <a:r>
              <a:rPr lang="cs-CZ" sz="2200" b="1" dirty="0"/>
              <a:t>směru kriteriálních </a:t>
            </a:r>
            <a:r>
              <a:rPr lang="cs-CZ" sz="2200" b="1" dirty="0" smtClean="0"/>
              <a:t>hodnot:</a:t>
            </a:r>
            <a:endParaRPr lang="cs-CZ" sz="2200" dirty="0"/>
          </a:p>
          <a:p>
            <a:pPr marL="1008000">
              <a:buFont typeface="Courier New" panose="02070309020205020404" pitchFamily="49" charset="0"/>
              <a:buChar char="o"/>
            </a:pPr>
            <a:r>
              <a:rPr lang="cs-CZ" sz="2200" b="1" dirty="0"/>
              <a:t>maximalizační</a:t>
            </a:r>
            <a:r>
              <a:rPr lang="cs-CZ" sz="2200" dirty="0"/>
              <a:t> (kritéria výnosového typu, u nichž je žádoucí co nejvyšší </a:t>
            </a:r>
            <a:r>
              <a:rPr lang="cs-CZ" sz="2200" dirty="0" smtClean="0"/>
              <a:t>hodnota – daňové inkaso) </a:t>
            </a:r>
            <a:endParaRPr lang="cs-CZ" sz="2200" dirty="0"/>
          </a:p>
          <a:p>
            <a:pPr marL="1008000">
              <a:buFont typeface="Courier New" panose="02070309020205020404" pitchFamily="49" charset="0"/>
              <a:buChar char="o"/>
            </a:pPr>
            <a:r>
              <a:rPr lang="cs-CZ" sz="2200" b="1" dirty="0"/>
              <a:t>minimalizační</a:t>
            </a:r>
            <a:r>
              <a:rPr lang="cs-CZ" sz="2200" dirty="0"/>
              <a:t> (kritéria nákladového typu, u nichž je žádoucí co nejnižší </a:t>
            </a:r>
            <a:r>
              <a:rPr lang="cs-CZ" sz="2200" dirty="0" smtClean="0"/>
              <a:t>hodnota - administrativní zátěž)</a:t>
            </a:r>
            <a:endParaRPr lang="cs-CZ" sz="22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6140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cs-CZ" sz="3200" b="1" dirty="0" smtClean="0"/>
              <a:t>MCA – určení váhy kritérií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sz="2200" b="1" dirty="0" smtClean="0"/>
              <a:t>váha </a:t>
            </a:r>
            <a:r>
              <a:rPr lang="cs-CZ" sz="2200" b="1" dirty="0"/>
              <a:t>kritéria </a:t>
            </a:r>
            <a:r>
              <a:rPr lang="cs-CZ" sz="2200" dirty="0" smtClean="0"/>
              <a:t>= </a:t>
            </a:r>
            <a:r>
              <a:rPr lang="cs-CZ" sz="2200" dirty="0"/>
              <a:t>koeficient jeho důležitosti, tj. číselné vyjádření jeho relativní významnosti v porovnání s ostatními </a:t>
            </a:r>
            <a:r>
              <a:rPr lang="cs-CZ" sz="2200" dirty="0" smtClean="0"/>
              <a:t>kritérii </a:t>
            </a:r>
          </a:p>
          <a:p>
            <a:pPr marL="7020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200" dirty="0"/>
              <a:t>č</a:t>
            </a:r>
            <a:r>
              <a:rPr lang="cs-CZ" sz="2200" dirty="0" smtClean="0"/>
              <a:t>ím </a:t>
            </a:r>
            <a:r>
              <a:rPr lang="cs-CZ" sz="2200" dirty="0"/>
              <a:t>větší význam je kritériu přikládán, tím vyšší musí být jeho </a:t>
            </a:r>
            <a:r>
              <a:rPr lang="cs-CZ" sz="2200" dirty="0" smtClean="0"/>
              <a:t>váha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2200" dirty="0"/>
              <a:t>p</a:t>
            </a:r>
            <a:r>
              <a:rPr lang="cs-CZ" sz="2200" dirty="0" smtClean="0"/>
              <a:t>ro </a:t>
            </a:r>
            <a:r>
              <a:rPr lang="cs-CZ" sz="2200" dirty="0"/>
              <a:t>účely nastavení vzájemné relace mezi kritérii je nezbytné vyjádřit jejich </a:t>
            </a:r>
            <a:r>
              <a:rPr lang="cs-CZ" sz="2200" b="1" dirty="0"/>
              <a:t>váhy v normované </a:t>
            </a:r>
            <a:r>
              <a:rPr lang="cs-CZ" sz="2200" b="1" dirty="0" smtClean="0"/>
              <a:t>podobě</a:t>
            </a:r>
            <a:r>
              <a:rPr lang="cs-CZ" sz="2200" dirty="0"/>
              <a:t> </a:t>
            </a:r>
            <a:r>
              <a:rPr lang="cs-CZ" sz="2200" dirty="0" smtClean="0"/>
              <a:t>= tak</a:t>
            </a:r>
            <a:r>
              <a:rPr lang="cs-CZ" sz="2200" dirty="0"/>
              <a:t>, aby jejich </a:t>
            </a:r>
            <a:r>
              <a:rPr lang="cs-CZ" sz="2200" b="1" dirty="0"/>
              <a:t>celkový součet byl roven 1 </a:t>
            </a:r>
            <a:r>
              <a:rPr lang="cs-CZ" sz="2200" dirty="0"/>
              <a:t>(normované váhy tudíž nabývají hodnot z intervalu 0 až 1</a:t>
            </a:r>
            <a:r>
              <a:rPr lang="cs-CZ" sz="2200" dirty="0" smtClean="0"/>
              <a:t>) </a:t>
            </a:r>
          </a:p>
          <a:p>
            <a:pPr marL="702000">
              <a:buFont typeface="Wingdings" panose="05000000000000000000" pitchFamily="2" charset="2"/>
              <a:buChar char="§"/>
            </a:pPr>
            <a:r>
              <a:rPr lang="cs-CZ" sz="2200" b="1" dirty="0" smtClean="0"/>
              <a:t>normovaná váha </a:t>
            </a:r>
            <a:r>
              <a:rPr lang="cs-CZ" sz="2200" dirty="0" smtClean="0"/>
              <a:t>kritéria          nenormovanou </a:t>
            </a:r>
            <a:r>
              <a:rPr lang="cs-CZ" sz="2200" dirty="0"/>
              <a:t>váhu </a:t>
            </a:r>
            <a:r>
              <a:rPr lang="cs-CZ" sz="2200" dirty="0" smtClean="0"/>
              <a:t>kritéria vydělíme </a:t>
            </a:r>
            <a:r>
              <a:rPr lang="cs-CZ" sz="2200" dirty="0"/>
              <a:t>součtem nenormovaných vah všech </a:t>
            </a:r>
            <a:r>
              <a:rPr lang="cs-CZ" sz="2200" dirty="0" smtClean="0"/>
              <a:t>kritérií</a:t>
            </a:r>
          </a:p>
          <a:p>
            <a:pPr marL="0" indent="0" algn="just">
              <a:buNone/>
            </a:pPr>
            <a:endParaRPr lang="cs-CZ" sz="2600" dirty="0" smtClean="0"/>
          </a:p>
          <a:p>
            <a:pPr marL="0" indent="0" algn="just">
              <a:buNone/>
            </a:pPr>
            <a:endParaRPr lang="cs-CZ" sz="2400" dirty="0" smtClean="0"/>
          </a:p>
          <a:p>
            <a:pPr marL="0" indent="0" algn="just">
              <a:buNone/>
            </a:pPr>
            <a:endParaRPr lang="cs-CZ" sz="2400" b="1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Šipka doleva 3"/>
          <p:cNvSpPr/>
          <p:nvPr/>
        </p:nvSpPr>
        <p:spPr>
          <a:xfrm>
            <a:off x="4499992" y="4293096"/>
            <a:ext cx="576064" cy="360040"/>
          </a:xfrm>
          <a:prstGeom prst="lef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663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cs-CZ" sz="3200" b="1" dirty="0" smtClean="0"/>
              <a:t>MCA – metody určení vah kritérií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2453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2200" dirty="0" smtClean="0"/>
              <a:t>Různé metody </a:t>
            </a:r>
            <a:r>
              <a:rPr lang="cs-CZ" sz="2200" dirty="0"/>
              <a:t>určení vah </a:t>
            </a:r>
            <a:r>
              <a:rPr lang="cs-CZ" sz="2200" dirty="0" smtClean="0"/>
              <a:t>kritérií</a:t>
            </a:r>
            <a:endParaRPr lang="cs-CZ" sz="2200" dirty="0"/>
          </a:p>
          <a:p>
            <a:pPr>
              <a:buFont typeface="Wingdings" panose="05000000000000000000" pitchFamily="2" charset="2"/>
              <a:buChar char="q"/>
            </a:pPr>
            <a:r>
              <a:rPr lang="cs-CZ" sz="2200" dirty="0" smtClean="0"/>
              <a:t>Použití jednotlivých metod je vázáno na </a:t>
            </a:r>
            <a:r>
              <a:rPr lang="cs-CZ" sz="2200" b="1" dirty="0" smtClean="0"/>
              <a:t>různou formou preferencí </a:t>
            </a:r>
            <a:r>
              <a:rPr lang="cs-CZ" sz="2200" dirty="0" smtClean="0"/>
              <a:t>mezi kritérii podle jejich důležitosti:</a:t>
            </a:r>
          </a:p>
          <a:p>
            <a:pPr marL="702000">
              <a:buFont typeface="Wingdings" panose="05000000000000000000" pitchFamily="2" charset="2"/>
              <a:buChar char="§"/>
            </a:pPr>
            <a:r>
              <a:rPr lang="cs-CZ" sz="2200" b="1" dirty="0" smtClean="0"/>
              <a:t>žádná preference </a:t>
            </a:r>
            <a:br>
              <a:rPr lang="cs-CZ" sz="2200" b="1" dirty="0" smtClean="0"/>
            </a:br>
            <a:r>
              <a:rPr lang="cs-CZ" sz="2200" dirty="0" smtClean="0"/>
              <a:t>(= kritéria jsou považována za stejně významná) </a:t>
            </a:r>
            <a:br>
              <a:rPr lang="cs-CZ" sz="2200" dirty="0" smtClean="0"/>
            </a:br>
            <a:r>
              <a:rPr lang="cs-CZ" sz="2200" dirty="0" smtClean="0"/>
              <a:t>– všem se přiřadí stejná váha</a:t>
            </a:r>
          </a:p>
          <a:p>
            <a:pPr marL="702000">
              <a:buFont typeface="Wingdings" panose="05000000000000000000" pitchFamily="2" charset="2"/>
              <a:buChar char="§"/>
            </a:pPr>
            <a:r>
              <a:rPr lang="cs-CZ" sz="2200" b="1" dirty="0" smtClean="0"/>
              <a:t>ordinální preference </a:t>
            </a:r>
            <a:br>
              <a:rPr lang="cs-CZ" sz="2200" b="1" dirty="0" smtClean="0"/>
            </a:br>
            <a:r>
              <a:rPr lang="cs-CZ" sz="2200" dirty="0" smtClean="0"/>
              <a:t>(= lze určit, které </a:t>
            </a:r>
            <a:r>
              <a:rPr lang="cs-CZ" sz="2200" dirty="0"/>
              <a:t>kritérium je oproti kterému významnější, ale nikoli velikost rozdílu v jejich </a:t>
            </a:r>
            <a:r>
              <a:rPr lang="cs-CZ" sz="2200" dirty="0" smtClean="0"/>
              <a:t>významu)</a:t>
            </a:r>
          </a:p>
          <a:p>
            <a:pPr marL="1008000">
              <a:buFont typeface="Courier New" panose="02070309020205020404" pitchFamily="49" charset="0"/>
              <a:buChar char="o"/>
            </a:pPr>
            <a:r>
              <a:rPr lang="cs-CZ" sz="2200" dirty="0"/>
              <a:t>m</a:t>
            </a:r>
            <a:r>
              <a:rPr lang="cs-CZ" sz="2200" dirty="0" smtClean="0"/>
              <a:t>etoda pořadí </a:t>
            </a:r>
          </a:p>
          <a:p>
            <a:pPr marL="1008000">
              <a:buFont typeface="Courier New" panose="02070309020205020404" pitchFamily="49" charset="0"/>
              <a:buChar char="o"/>
            </a:pPr>
            <a:r>
              <a:rPr lang="cs-CZ" sz="2200" dirty="0"/>
              <a:t>metoda párového srovnání (</a:t>
            </a:r>
            <a:r>
              <a:rPr lang="cs-CZ" sz="2200" dirty="0" err="1"/>
              <a:t>Fullerova</a:t>
            </a:r>
            <a:r>
              <a:rPr lang="cs-CZ" sz="2200" dirty="0" smtClean="0"/>
              <a:t>)</a:t>
            </a:r>
          </a:p>
          <a:p>
            <a:pPr marL="648000" algn="just">
              <a:buFont typeface="Courier New" panose="02070309020205020404" pitchFamily="49" charset="0"/>
              <a:buChar char="o"/>
            </a:pPr>
            <a:endParaRPr lang="cs-CZ" sz="2200" b="1" dirty="0" smtClean="0"/>
          </a:p>
          <a:p>
            <a:pPr marL="648000" algn="just"/>
            <a:endParaRPr lang="cs-CZ" sz="2400" b="1" dirty="0" smtClean="0"/>
          </a:p>
          <a:p>
            <a:pPr algn="just"/>
            <a:endParaRPr lang="cs-CZ" sz="2600" dirty="0" smtClean="0"/>
          </a:p>
          <a:p>
            <a:pPr marL="0" indent="0" algn="just">
              <a:buNone/>
            </a:pPr>
            <a:endParaRPr lang="cs-CZ" sz="2400" dirty="0" smtClean="0"/>
          </a:p>
          <a:p>
            <a:pPr marL="0" indent="0" algn="just">
              <a:buNone/>
            </a:pPr>
            <a:endParaRPr lang="cs-CZ" sz="2400" b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1109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cs-CZ" sz="3200" b="1" dirty="0" smtClean="0"/>
              <a:t>MCA – nejjednodušší metody </a:t>
            </a:r>
            <a:br>
              <a:rPr lang="cs-CZ" sz="3200" b="1" dirty="0" smtClean="0"/>
            </a:br>
            <a:r>
              <a:rPr lang="cs-CZ" sz="3200" b="1" dirty="0" smtClean="0"/>
              <a:t>určení vah kritérií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52528"/>
          </a:xfrm>
        </p:spPr>
        <p:txBody>
          <a:bodyPr>
            <a:normAutofit/>
          </a:bodyPr>
          <a:lstStyle/>
          <a:p>
            <a:pPr marL="702000">
              <a:buFont typeface="Wingdings" panose="05000000000000000000" pitchFamily="2" charset="2"/>
              <a:buChar char="§"/>
            </a:pPr>
            <a:r>
              <a:rPr lang="cs-CZ" sz="2200" b="1" dirty="0" smtClean="0"/>
              <a:t>kardinální preference </a:t>
            </a:r>
            <a:br>
              <a:rPr lang="cs-CZ" sz="2200" b="1" dirty="0" smtClean="0"/>
            </a:br>
            <a:r>
              <a:rPr lang="cs-CZ" sz="2200" dirty="0" smtClean="0"/>
              <a:t>(lze určit i velikost rozdílu významu dvou kritérií)</a:t>
            </a:r>
          </a:p>
          <a:p>
            <a:pPr marL="1008000">
              <a:buFont typeface="Courier New" panose="02070309020205020404" pitchFamily="49" charset="0"/>
              <a:buChar char="o"/>
            </a:pPr>
            <a:r>
              <a:rPr lang="cs-CZ" sz="2200" dirty="0"/>
              <a:t>b</a:t>
            </a:r>
            <a:r>
              <a:rPr lang="cs-CZ" sz="2200" dirty="0" smtClean="0"/>
              <a:t>odovací metody</a:t>
            </a:r>
          </a:p>
          <a:p>
            <a:pPr marL="1350000"/>
            <a:r>
              <a:rPr lang="cs-CZ" sz="2200" dirty="0"/>
              <a:t>b</a:t>
            </a:r>
            <a:r>
              <a:rPr lang="cs-CZ" sz="2200" dirty="0" smtClean="0"/>
              <a:t>odové ohodnocení podle předem stanovené stupnice</a:t>
            </a:r>
          </a:p>
          <a:p>
            <a:pPr marL="1350000"/>
            <a:r>
              <a:rPr lang="cs-CZ" sz="2200" dirty="0" smtClean="0"/>
              <a:t>rozdělením předem stanoveného počtu bodů mezi jednotlivá kritéria</a:t>
            </a:r>
          </a:p>
          <a:p>
            <a:pPr marL="990000">
              <a:buFont typeface="Courier New" panose="02070309020205020404" pitchFamily="49" charset="0"/>
              <a:buChar char="o"/>
            </a:pPr>
            <a:r>
              <a:rPr lang="cs-CZ" sz="2200" dirty="0"/>
              <a:t>metoda kvantitativního párového srovnání (</a:t>
            </a:r>
            <a:r>
              <a:rPr lang="cs-CZ" sz="2200" dirty="0" err="1" smtClean="0"/>
              <a:t>Saatyho</a:t>
            </a:r>
            <a:r>
              <a:rPr lang="cs-CZ" sz="2200" dirty="0" smtClean="0"/>
              <a:t>)</a:t>
            </a:r>
          </a:p>
          <a:p>
            <a:pPr marL="1350000" algn="just">
              <a:buFont typeface="Courier New" panose="02070309020205020404" pitchFamily="49" charset="0"/>
              <a:buChar char="o"/>
            </a:pPr>
            <a:endParaRPr lang="cs-CZ" sz="2400" b="1" dirty="0" smtClean="0"/>
          </a:p>
          <a:p>
            <a:pPr algn="just"/>
            <a:endParaRPr lang="cs-CZ" sz="2600" dirty="0" smtClean="0"/>
          </a:p>
          <a:p>
            <a:pPr marL="0" indent="0" algn="just">
              <a:buNone/>
            </a:pPr>
            <a:endParaRPr lang="cs-CZ" sz="2400" dirty="0" smtClean="0"/>
          </a:p>
          <a:p>
            <a:pPr marL="0" indent="0" algn="just">
              <a:buNone/>
            </a:pPr>
            <a:endParaRPr lang="cs-CZ" sz="2400" b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6609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MCA – kriteriální matice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1"/>
            <a:ext cx="8435280" cy="4680520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b="1" dirty="0" smtClean="0"/>
              <a:t>Kriteriální matice </a:t>
            </a:r>
            <a:r>
              <a:rPr lang="cs-CZ" dirty="0" smtClean="0"/>
              <a:t>= míra naplnění jednotlivých kritérií jednotlivými variantami (řádky – varianty; sloupce – kritéria)</a:t>
            </a:r>
          </a:p>
          <a:p>
            <a:pPr marL="0" indent="0">
              <a:buNone/>
            </a:pPr>
            <a:endParaRPr lang="cs-CZ" dirty="0" smtClean="0"/>
          </a:p>
          <a:p>
            <a:pPr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b="1" spc="-50" dirty="0" smtClean="0"/>
              <a:t>východisko </a:t>
            </a:r>
            <a:r>
              <a:rPr lang="cs-CZ" spc="-50" dirty="0" smtClean="0"/>
              <a:t>- identifikované přínosy a náklady jednotlivých variant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(popř. i hodnocení variant podle dalších relevantních kritérií)</a:t>
            </a:r>
          </a:p>
          <a:p>
            <a:pPr marL="762300" indent="-4572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b="1" dirty="0" smtClean="0"/>
              <a:t>kvalitativní</a:t>
            </a:r>
            <a:r>
              <a:rPr lang="cs-CZ" dirty="0" smtClean="0"/>
              <a:t> kritéria </a:t>
            </a:r>
            <a:r>
              <a:rPr lang="cs-CZ" b="1" dirty="0" smtClean="0"/>
              <a:t>převedeme na kvantitativní </a:t>
            </a:r>
            <a:r>
              <a:rPr lang="cs-CZ" dirty="0" smtClean="0"/>
              <a:t>pomocí bodové stupnice (např. velmi nízká právní jistota – 1 bod, střední – 3 body, vysoká – 4 body)</a:t>
            </a:r>
          </a:p>
          <a:p>
            <a:pPr marL="762300" indent="-4572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/>
              <a:t>u</a:t>
            </a:r>
            <a:r>
              <a:rPr lang="cs-CZ" dirty="0" smtClean="0"/>
              <a:t> </a:t>
            </a:r>
            <a:r>
              <a:rPr lang="cs-CZ" b="1" dirty="0" smtClean="0"/>
              <a:t>kvantitativních</a:t>
            </a:r>
            <a:r>
              <a:rPr lang="cs-CZ" dirty="0" smtClean="0"/>
              <a:t> kritérií využijeme </a:t>
            </a:r>
            <a:r>
              <a:rPr lang="cs-CZ" b="1" dirty="0" smtClean="0"/>
              <a:t>reálné hodnoty </a:t>
            </a:r>
            <a:br>
              <a:rPr lang="cs-CZ" b="1" dirty="0" smtClean="0"/>
            </a:br>
            <a:r>
              <a:rPr lang="cs-CZ" dirty="0" smtClean="0"/>
              <a:t>(např. výše nákladů pro podnikatele v mil. Kč)</a:t>
            </a:r>
          </a:p>
          <a:p>
            <a:pPr marL="817200" indent="-457200">
              <a:buFont typeface="Wingdings" panose="05000000000000000000" pitchFamily="2" charset="2"/>
              <a:buChar char="§"/>
            </a:pPr>
            <a:r>
              <a:rPr lang="cs-CZ" dirty="0"/>
              <a:t>p</a:t>
            </a:r>
            <a:r>
              <a:rPr lang="cs-CZ" dirty="0" smtClean="0"/>
              <a:t>ro větší přehlednost lze doporučit </a:t>
            </a:r>
            <a:r>
              <a:rPr lang="cs-CZ" b="1" dirty="0" smtClean="0"/>
              <a:t>barevné rozlišení maximalizačních</a:t>
            </a:r>
            <a:r>
              <a:rPr lang="cs-CZ" dirty="0" smtClean="0"/>
              <a:t> a </a:t>
            </a:r>
            <a:r>
              <a:rPr lang="cs-CZ" b="1" dirty="0" smtClean="0"/>
              <a:t>minimalizačních</a:t>
            </a:r>
            <a:r>
              <a:rPr lang="cs-CZ" dirty="0" smtClean="0"/>
              <a:t> kritérií</a:t>
            </a:r>
          </a:p>
          <a:p>
            <a:pPr marL="0" indent="0" algn="just">
              <a:buNone/>
            </a:pPr>
            <a:endParaRPr lang="cs-CZ" sz="2000" dirty="0" smtClean="0"/>
          </a:p>
          <a:p>
            <a:pPr marL="0" indent="0" algn="just">
              <a:buNone/>
            </a:pPr>
            <a:r>
              <a:rPr lang="cs-CZ" sz="2000" dirty="0" smtClean="0"/>
              <a:t>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463420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MCA – úpravy kriteriální </a:t>
            </a:r>
            <a:r>
              <a:rPr lang="cs-CZ" sz="3200" b="1" dirty="0"/>
              <a:t>matice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2200" dirty="0" smtClean="0"/>
              <a:t>Pro další postupy (u některých metod) porovnání variant </a:t>
            </a:r>
            <a:br>
              <a:rPr lang="cs-CZ" sz="2200" dirty="0" smtClean="0"/>
            </a:br>
            <a:r>
              <a:rPr lang="cs-CZ" sz="2200" dirty="0" smtClean="0"/>
              <a:t>je třeba základní kriteriální matici upravit:</a:t>
            </a:r>
            <a:endParaRPr lang="cs-CZ" sz="2200" dirty="0"/>
          </a:p>
          <a:p>
            <a:pPr marL="702000">
              <a:buFont typeface="Wingdings" panose="05000000000000000000" pitchFamily="2" charset="2"/>
              <a:buChar char="§"/>
            </a:pPr>
            <a:r>
              <a:rPr lang="cs-CZ" sz="2200" b="1" dirty="0"/>
              <a:t>p</a:t>
            </a:r>
            <a:r>
              <a:rPr lang="cs-CZ" sz="2200" b="1" dirty="0" smtClean="0"/>
              <a:t>řevedení kritérií na shodný typ,</a:t>
            </a:r>
          </a:p>
          <a:p>
            <a:pPr marL="359100" indent="0">
              <a:buNone/>
            </a:pPr>
            <a:r>
              <a:rPr lang="cs-CZ" sz="2200" b="1" dirty="0"/>
              <a:t> </a:t>
            </a:r>
            <a:r>
              <a:rPr lang="cs-CZ" sz="2200" b="1" dirty="0" smtClean="0"/>
              <a:t>    </a:t>
            </a:r>
            <a:r>
              <a:rPr lang="cs-CZ" sz="2200" dirty="0" smtClean="0"/>
              <a:t>=  převod minimalizačních kritérií na maximalizační</a:t>
            </a:r>
          </a:p>
          <a:p>
            <a:pPr marL="702000">
              <a:buFont typeface="Wingdings" panose="05000000000000000000" pitchFamily="2" charset="2"/>
              <a:buChar char="§"/>
            </a:pPr>
            <a:r>
              <a:rPr lang="cs-CZ" sz="2200" b="1" dirty="0"/>
              <a:t>normalizace kriteriální </a:t>
            </a:r>
            <a:r>
              <a:rPr lang="cs-CZ" sz="2200" b="1" dirty="0" smtClean="0"/>
              <a:t>matice,</a:t>
            </a:r>
          </a:p>
          <a:p>
            <a:pPr marL="648000" lvl="1" indent="0">
              <a:buNone/>
            </a:pPr>
            <a:r>
              <a:rPr lang="cs-CZ" sz="2200" dirty="0" smtClean="0"/>
              <a:t>= převod </a:t>
            </a:r>
            <a:r>
              <a:rPr lang="cs-CZ" sz="2200" dirty="0"/>
              <a:t>na hodnoty z intervalu 0-1, nezávislé na původních </a:t>
            </a:r>
            <a:r>
              <a:rPr lang="cs-CZ" sz="2200" dirty="0" smtClean="0"/>
              <a:t>jednotkách </a:t>
            </a:r>
            <a:r>
              <a:rPr lang="cs-CZ" sz="2200" dirty="0"/>
              <a:t>(bodech, Kč apod</a:t>
            </a:r>
            <a:r>
              <a:rPr lang="cs-CZ" sz="2200" dirty="0" smtClean="0"/>
              <a:t>.)</a:t>
            </a:r>
          </a:p>
          <a:p>
            <a:pPr marL="630000" lvl="1" indent="-342900">
              <a:buFont typeface="Wingdings" panose="05000000000000000000" pitchFamily="2" charset="2"/>
              <a:buChar char="§"/>
            </a:pPr>
            <a:r>
              <a:rPr lang="cs-CZ" sz="2200" b="1" dirty="0"/>
              <a:t>v</a:t>
            </a:r>
            <a:r>
              <a:rPr lang="cs-CZ" sz="2200" b="1" dirty="0" smtClean="0"/>
              <a:t>ážení kriteriálních hodnot</a:t>
            </a:r>
            <a:endParaRPr lang="cs-CZ" sz="2200" b="1" dirty="0"/>
          </a:p>
          <a:p>
            <a:pPr marL="648000" lvl="1" indent="0">
              <a:buNone/>
            </a:pPr>
            <a:r>
              <a:rPr lang="cs-CZ" sz="2200" dirty="0" smtClean="0"/>
              <a:t>=  vynásobení hodnot </a:t>
            </a:r>
            <a:r>
              <a:rPr lang="cs-CZ" sz="2200" dirty="0"/>
              <a:t>normalizované kriteriální matice </a:t>
            </a:r>
            <a:r>
              <a:rPr lang="cs-CZ" sz="2200" dirty="0" smtClean="0"/>
              <a:t>vždy vahou příslušného kritéria</a:t>
            </a:r>
          </a:p>
          <a:p>
            <a:pPr marL="702000" algn="just">
              <a:buFont typeface="Wingdings" panose="05000000000000000000" pitchFamily="2" charset="2"/>
              <a:buChar char="§"/>
            </a:pPr>
            <a:endParaRPr lang="cs-CZ" sz="2000" dirty="0" smtClean="0"/>
          </a:p>
          <a:p>
            <a:pPr marL="702000" algn="just">
              <a:buFont typeface="Wingdings" panose="05000000000000000000" pitchFamily="2" charset="2"/>
              <a:buChar char="§"/>
            </a:pPr>
            <a:endParaRPr lang="cs-CZ" sz="2000" dirty="0" smtClean="0"/>
          </a:p>
          <a:p>
            <a:pPr marL="400050" lvl="1" indent="0" algn="just">
              <a:spcBef>
                <a:spcPts val="0"/>
              </a:spcBef>
              <a:buNone/>
            </a:pPr>
            <a:endParaRPr lang="cs-CZ" sz="2000" dirty="0" smtClean="0"/>
          </a:p>
          <a:p>
            <a:pPr marL="400050" lvl="1" indent="0" algn="just">
              <a:spcBef>
                <a:spcPts val="0"/>
              </a:spcBef>
              <a:buNone/>
            </a:pPr>
            <a:endParaRPr lang="cs-CZ" sz="2000" b="1" dirty="0" smtClean="0"/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850133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MCA – metody porovnání variant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sz="2200" dirty="0" smtClean="0"/>
              <a:t>Různé metody porovnání variant (rozdílné z hlediska koncepce i náročnosti), např. (</a:t>
            </a:r>
            <a:r>
              <a:rPr lang="cs-CZ" sz="2200" dirty="0" smtClean="0">
                <a:solidFill>
                  <a:srgbClr val="00B050"/>
                </a:solidFill>
              </a:rPr>
              <a:t>nejpraktičtější pro využití v RIA</a:t>
            </a:r>
            <a:r>
              <a:rPr lang="cs-CZ" sz="2200" dirty="0" smtClean="0"/>
              <a:t>)</a:t>
            </a:r>
          </a:p>
          <a:p>
            <a:pPr marL="6480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200" dirty="0" smtClean="0"/>
              <a:t>metoda váženého pořadí</a:t>
            </a:r>
          </a:p>
          <a:p>
            <a:pPr marL="6480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200" dirty="0">
                <a:solidFill>
                  <a:srgbClr val="00B050"/>
                </a:solidFill>
              </a:rPr>
              <a:t>m</a:t>
            </a:r>
            <a:r>
              <a:rPr lang="cs-CZ" sz="2200" dirty="0" smtClean="0">
                <a:solidFill>
                  <a:srgbClr val="00B050"/>
                </a:solidFill>
              </a:rPr>
              <a:t>etoda bodovací</a:t>
            </a:r>
          </a:p>
          <a:p>
            <a:pPr marL="6480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200" dirty="0">
                <a:solidFill>
                  <a:srgbClr val="00B050"/>
                </a:solidFill>
              </a:rPr>
              <a:t>m</a:t>
            </a:r>
            <a:r>
              <a:rPr lang="cs-CZ" sz="2200" dirty="0" smtClean="0">
                <a:solidFill>
                  <a:srgbClr val="00B050"/>
                </a:solidFill>
              </a:rPr>
              <a:t>etoda váženého součtu</a:t>
            </a:r>
          </a:p>
          <a:p>
            <a:pPr marL="6480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200" dirty="0"/>
              <a:t>m</a:t>
            </a:r>
            <a:r>
              <a:rPr lang="cs-CZ" sz="2200" dirty="0" smtClean="0"/>
              <a:t>etoda TOPSIS</a:t>
            </a:r>
          </a:p>
          <a:p>
            <a:pPr marL="6480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200" dirty="0" err="1" smtClean="0"/>
              <a:t>Saatyho</a:t>
            </a:r>
            <a:r>
              <a:rPr lang="cs-CZ" sz="2200" dirty="0" smtClean="0"/>
              <a:t> metoda</a:t>
            </a:r>
          </a:p>
          <a:p>
            <a:pPr marL="6480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200" dirty="0"/>
              <a:t>m</a:t>
            </a:r>
            <a:r>
              <a:rPr lang="cs-CZ" sz="2200" dirty="0" smtClean="0"/>
              <a:t>etoda permutační</a:t>
            </a:r>
          </a:p>
        </p:txBody>
      </p:sp>
    </p:spTree>
    <p:extLst>
      <p:ext uri="{BB962C8B-B14F-4D97-AF65-F5344CB8AC3E}">
        <p14:creationId xmlns:p14="http://schemas.microsoft.com/office/powerpoint/2010/main" val="1714902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MCA – chybná praxe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/>
              <a:t>m</a:t>
            </a:r>
            <a:r>
              <a:rPr lang="cs-CZ" sz="2000" dirty="0" smtClean="0"/>
              <a:t>ultikriteriální </a:t>
            </a:r>
            <a:r>
              <a:rPr lang="cs-CZ" sz="2000" dirty="0"/>
              <a:t>analýza je</a:t>
            </a:r>
            <a:r>
              <a:rPr lang="cs-CZ" sz="2000" b="1" dirty="0"/>
              <a:t> koncipována v extrémně zjednodušené </a:t>
            </a:r>
            <a:r>
              <a:rPr lang="cs-CZ" sz="2000" b="1" dirty="0" smtClean="0"/>
              <a:t>podobě</a:t>
            </a:r>
            <a:r>
              <a:rPr lang="cs-CZ" sz="2000" dirty="0" smtClean="0"/>
              <a:t> </a:t>
            </a:r>
            <a:br>
              <a:rPr lang="cs-CZ" sz="2000" dirty="0" smtClean="0"/>
            </a:br>
            <a:r>
              <a:rPr lang="cs-CZ" sz="2000" dirty="0" smtClean="0"/>
              <a:t>(např. bez zohlednění různé </a:t>
            </a:r>
            <a:r>
              <a:rPr lang="cs-CZ" sz="2000" dirty="0"/>
              <a:t>důležitosti </a:t>
            </a:r>
            <a:r>
              <a:rPr lang="cs-CZ" sz="2000" dirty="0" smtClean="0"/>
              <a:t>jednotlivých kritérií)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b="1" dirty="0"/>
              <a:t>n</a:t>
            </a:r>
            <a:r>
              <a:rPr lang="cs-CZ" sz="2000" b="1" dirty="0" smtClean="0"/>
              <a:t>ejsou vhodně vybrána </a:t>
            </a:r>
            <a:r>
              <a:rPr lang="cs-CZ" sz="2000" b="1" dirty="0"/>
              <a:t>hodnotící kritéria </a:t>
            </a:r>
            <a:r>
              <a:rPr lang="cs-CZ" sz="2000" b="1" dirty="0" smtClean="0"/>
              <a:t/>
            </a:r>
            <a:br>
              <a:rPr lang="cs-CZ" sz="2000" b="1" dirty="0" smtClean="0"/>
            </a:br>
            <a:r>
              <a:rPr lang="cs-CZ" sz="2000" dirty="0" smtClean="0"/>
              <a:t>(např. jsou příliš vágní, překrývají se, netvoří úplný soubor)</a:t>
            </a:r>
            <a:endParaRPr lang="cs-CZ" sz="2000" dirty="0"/>
          </a:p>
          <a:p>
            <a:pPr marL="0" indent="0" algn="just">
              <a:buNone/>
            </a:pPr>
            <a:endParaRPr lang="cs-CZ" sz="2000" dirty="0" smtClean="0"/>
          </a:p>
          <a:p>
            <a:pPr algn="just">
              <a:buFont typeface="Wingdings" panose="05000000000000000000" pitchFamily="2" charset="2"/>
              <a:buChar char="Ø"/>
            </a:pPr>
            <a:endParaRPr lang="cs-CZ" sz="2000" dirty="0" smtClean="0"/>
          </a:p>
          <a:p>
            <a:pPr>
              <a:buFont typeface="Wingdings" panose="05000000000000000000" pitchFamily="2" charset="2"/>
              <a:buChar char="Ø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900319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Analýza citlivosti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608512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2800" spc="-30" dirty="0" smtClean="0"/>
              <a:t>Spolehlivost výsledků vyhodnocení lze ověřit prostřednictvím  </a:t>
            </a:r>
            <a:r>
              <a:rPr lang="cs-CZ" sz="2800" b="1" spc="-30" dirty="0" smtClean="0"/>
              <a:t>analýzy citlivosti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2800" dirty="0" smtClean="0"/>
              <a:t>Analýza </a:t>
            </a:r>
            <a:r>
              <a:rPr lang="cs-CZ" sz="2800" dirty="0"/>
              <a:t>citlivosti ukazuje, do jaké míry by se </a:t>
            </a:r>
            <a:r>
              <a:rPr lang="cs-CZ" sz="2800" b="1" dirty="0"/>
              <a:t>změnily výsledky </a:t>
            </a:r>
            <a:r>
              <a:rPr lang="cs-CZ" sz="2800" dirty="0"/>
              <a:t>hodnocení </a:t>
            </a:r>
            <a:r>
              <a:rPr lang="cs-CZ" sz="2800" b="1" dirty="0"/>
              <a:t>v závislosti na změně hodnot </a:t>
            </a:r>
            <a:r>
              <a:rPr lang="cs-CZ" sz="2800" dirty="0" smtClean="0"/>
              <a:t>jednotlivých </a:t>
            </a:r>
            <a:r>
              <a:rPr lang="cs-CZ" sz="2800" b="1" dirty="0" smtClean="0"/>
              <a:t>proměnných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2800" dirty="0" smtClean="0"/>
              <a:t>Její použití je namístě při použití </a:t>
            </a:r>
            <a:r>
              <a:rPr lang="cs-CZ" sz="2800" b="1" dirty="0" smtClean="0"/>
              <a:t>proměnných </a:t>
            </a:r>
          </a:p>
          <a:p>
            <a:pPr marL="702000">
              <a:buFont typeface="Wingdings" panose="05000000000000000000" pitchFamily="2" charset="2"/>
              <a:buChar char="§"/>
            </a:pPr>
            <a:r>
              <a:rPr lang="cs-CZ" sz="2800" b="1" dirty="0" smtClean="0"/>
              <a:t>nejistých </a:t>
            </a:r>
          </a:p>
          <a:p>
            <a:pPr marL="702000">
              <a:buFont typeface="Wingdings" panose="05000000000000000000" pitchFamily="2" charset="2"/>
              <a:buChar char="§"/>
            </a:pPr>
            <a:r>
              <a:rPr lang="cs-CZ" sz="2800" b="1" dirty="0"/>
              <a:t>s</a:t>
            </a:r>
            <a:r>
              <a:rPr lang="cs-CZ" sz="2800" b="1" dirty="0" smtClean="0"/>
              <a:t> podstatným vlivem na výsledek </a:t>
            </a:r>
            <a:r>
              <a:rPr lang="cs-CZ" sz="2800" dirty="0" smtClean="0"/>
              <a:t>(= volbu optimální varianty)</a:t>
            </a:r>
          </a:p>
          <a:p>
            <a:pPr marL="702000">
              <a:buFont typeface="Wingdings" panose="05000000000000000000" pitchFamily="2" charset="2"/>
              <a:buChar char="§"/>
            </a:pPr>
            <a:r>
              <a:rPr lang="cs-CZ" sz="2800" dirty="0" smtClean="0"/>
              <a:t>např.: </a:t>
            </a:r>
          </a:p>
          <a:p>
            <a:pPr marL="1062000">
              <a:buFont typeface="Courier New" panose="02070309020205020404" pitchFamily="49" charset="0"/>
              <a:buChar char="o"/>
            </a:pPr>
            <a:r>
              <a:rPr lang="cs-CZ" sz="2800" dirty="0" smtClean="0"/>
              <a:t>rozsah využívání nového institutu</a:t>
            </a:r>
          </a:p>
          <a:p>
            <a:pPr marL="1062000">
              <a:buFont typeface="Courier New" panose="02070309020205020404" pitchFamily="49" charset="0"/>
              <a:buChar char="o"/>
            </a:pPr>
            <a:r>
              <a:rPr lang="cs-CZ" sz="2800" dirty="0" smtClean="0"/>
              <a:t>doba životnosti regulace </a:t>
            </a:r>
          </a:p>
          <a:p>
            <a:pPr marL="1062000">
              <a:buFont typeface="Courier New" panose="02070309020205020404" pitchFamily="49" charset="0"/>
              <a:buChar char="o"/>
            </a:pPr>
            <a:r>
              <a:rPr lang="cs-CZ" sz="2800" dirty="0" smtClean="0"/>
              <a:t>výše diskontní sazby aj.</a:t>
            </a:r>
          </a:p>
          <a:p>
            <a:pPr marL="0" lvl="0" indent="0" algn="just">
              <a:buNone/>
            </a:pPr>
            <a:r>
              <a:rPr lang="cs-CZ" sz="2000" dirty="0" smtClean="0"/>
              <a:t> </a:t>
            </a:r>
            <a:endParaRPr lang="cs-CZ" sz="2000" dirty="0"/>
          </a:p>
          <a:p>
            <a:pPr marL="0" indent="0" algn="just">
              <a:buNone/>
            </a:pPr>
            <a:endParaRPr lang="cs-CZ" sz="2000" dirty="0"/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6056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/>
              <a:t/>
            </a:r>
            <a:br>
              <a:rPr lang="cs-CZ" sz="3600" b="1" dirty="0" smtClean="0"/>
            </a:br>
            <a:r>
              <a:rPr lang="cs-CZ" sz="3600" b="1" dirty="0" smtClean="0"/>
              <a:t>Úvod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2200" b="1" dirty="0" smtClean="0"/>
              <a:t>Pořadí variant </a:t>
            </a:r>
            <a:r>
              <a:rPr lang="cs-CZ" sz="2200" dirty="0" smtClean="0"/>
              <a:t>se stanoví </a:t>
            </a:r>
            <a:r>
              <a:rPr lang="cs-CZ" sz="2200" b="1" dirty="0" smtClean="0"/>
              <a:t>na základě vyhodnocení </a:t>
            </a:r>
            <a:r>
              <a:rPr lang="cs-CZ" sz="2200" dirty="0" smtClean="0"/>
              <a:t>jejich přínosů a nákladů 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2200" dirty="0" smtClean="0"/>
              <a:t>Pro vyhodnocení se použije některá ze </a:t>
            </a:r>
            <a:r>
              <a:rPr lang="cs-CZ" sz="2200" b="1" dirty="0" smtClean="0"/>
              <a:t>standardních kvantitativních či kvalitativních metod</a:t>
            </a:r>
            <a:endParaRPr lang="cs-CZ" sz="2200" dirty="0" smtClean="0"/>
          </a:p>
          <a:p>
            <a:pPr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2200" dirty="0" smtClean="0"/>
              <a:t>Porovnání jednotlivých variant z hlediska jejich přínosů </a:t>
            </a:r>
            <a:br>
              <a:rPr lang="cs-CZ" sz="2200" dirty="0" smtClean="0"/>
            </a:br>
            <a:r>
              <a:rPr lang="cs-CZ" sz="2200" dirty="0" smtClean="0"/>
              <a:t>a nákladů je třeba provést </a:t>
            </a:r>
            <a:r>
              <a:rPr lang="cs-CZ" sz="2200" b="1" dirty="0" smtClean="0"/>
              <a:t>objektivně a transparentně</a:t>
            </a:r>
            <a:r>
              <a:rPr lang="cs-CZ" sz="2200" dirty="0" smtClean="0"/>
              <a:t>, (podklad pro politické rozhodnutí)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2200" dirty="0" smtClean="0"/>
              <a:t>Pro větší </a:t>
            </a:r>
            <a:r>
              <a:rPr lang="cs-CZ" sz="2200" b="1" dirty="0" smtClean="0"/>
              <a:t>přehlednost</a:t>
            </a:r>
            <a:r>
              <a:rPr lang="cs-CZ" sz="2200" dirty="0" smtClean="0"/>
              <a:t> se doporučuje porovnat varianty </a:t>
            </a:r>
            <a:r>
              <a:rPr lang="cs-CZ" sz="2200" b="1" dirty="0" smtClean="0"/>
              <a:t>formou tabulky</a:t>
            </a:r>
            <a:endParaRPr lang="cs-CZ" sz="2200" dirty="0" smtClean="0"/>
          </a:p>
          <a:p>
            <a:pPr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2200" dirty="0" smtClean="0"/>
              <a:t>Případnou </a:t>
            </a:r>
            <a:r>
              <a:rPr lang="cs-CZ" sz="2200" b="1" dirty="0" smtClean="0"/>
              <a:t>volbu jiné než nejefektivnější varianty </a:t>
            </a:r>
            <a:br>
              <a:rPr lang="cs-CZ" sz="2200" b="1" dirty="0" smtClean="0"/>
            </a:br>
            <a:r>
              <a:rPr lang="cs-CZ" sz="2200" dirty="0" smtClean="0"/>
              <a:t>(z hlediska přínosů a nákladů) je třeba </a:t>
            </a:r>
            <a:r>
              <a:rPr lang="cs-CZ" sz="2200" b="1" dirty="0" smtClean="0"/>
              <a:t>otevřeně odůvodnit </a:t>
            </a:r>
            <a:r>
              <a:rPr lang="cs-CZ" sz="2200" dirty="0" smtClean="0"/>
              <a:t>(politické rozhodnutí, kompromis v MPŘ apod.)</a:t>
            </a:r>
          </a:p>
          <a:p>
            <a:pPr>
              <a:buFont typeface="Wingdings" panose="05000000000000000000" pitchFamily="2" charset="2"/>
              <a:buChar char="q"/>
            </a:pPr>
            <a:endParaRPr lang="cs-CZ" sz="2200" dirty="0" smtClean="0"/>
          </a:p>
          <a:p>
            <a:pPr marL="0" indent="0" algn="just">
              <a:buNone/>
            </a:pPr>
            <a:endParaRPr lang="cs-CZ" sz="2000" dirty="0" smtClean="0"/>
          </a:p>
          <a:p>
            <a:pPr algn="just">
              <a:buFont typeface="Wingdings" panose="05000000000000000000" pitchFamily="2" charset="2"/>
              <a:buChar char="ü"/>
            </a:pPr>
            <a:endParaRPr lang="cs-CZ" sz="2000" dirty="0" smtClean="0"/>
          </a:p>
          <a:p>
            <a:pPr algn="just"/>
            <a:endParaRPr lang="cs-CZ" sz="2000" dirty="0"/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84747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71600" y="1988840"/>
            <a:ext cx="7128792" cy="4104456"/>
          </a:xfrm>
        </p:spPr>
        <p:txBody>
          <a:bodyPr>
            <a:noAutofit/>
          </a:bodyPr>
          <a:lstStyle/>
          <a:p>
            <a:r>
              <a:rPr lang="cs-CZ" b="1" dirty="0" smtClean="0">
                <a:solidFill>
                  <a:srgbClr val="1F497D"/>
                </a:solidFill>
              </a:rPr>
              <a:t>Děkujeme Vám za pozornost!</a:t>
            </a:r>
            <a:r>
              <a:rPr lang="cs-CZ" sz="2400" b="1" dirty="0" smtClean="0">
                <a:solidFill>
                  <a:srgbClr val="1F497D"/>
                </a:solidFill>
              </a:rPr>
              <a:t/>
            </a:r>
            <a:br>
              <a:rPr lang="cs-CZ" sz="2400" b="1" dirty="0" smtClean="0">
                <a:solidFill>
                  <a:srgbClr val="1F497D"/>
                </a:solidFill>
              </a:rPr>
            </a:br>
            <a:endParaRPr lang="cs-CZ" sz="2000" b="1" dirty="0">
              <a:solidFill>
                <a:schemeClr val="tx1"/>
              </a:solidFill>
            </a:endParaRPr>
          </a:p>
          <a:p>
            <a:r>
              <a:rPr lang="cs-CZ" sz="2200" b="1" dirty="0">
                <a:solidFill>
                  <a:schemeClr val="tx1"/>
                </a:solidFill>
              </a:rPr>
              <a:t>Mgr. Markéta Havelková</a:t>
            </a:r>
          </a:p>
          <a:p>
            <a:r>
              <a:rPr lang="cs-CZ" sz="2200" b="1" dirty="0">
                <a:solidFill>
                  <a:schemeClr val="tx1"/>
                </a:solidFill>
              </a:rPr>
              <a:t>Ing. Štěpán </a:t>
            </a:r>
            <a:r>
              <a:rPr lang="cs-CZ" sz="2200" b="1" dirty="0" err="1">
                <a:solidFill>
                  <a:schemeClr val="tx1"/>
                </a:solidFill>
              </a:rPr>
              <a:t>Růt</a:t>
            </a:r>
            <a:endParaRPr lang="cs-CZ" sz="2200" b="1" dirty="0">
              <a:solidFill>
                <a:schemeClr val="tx1"/>
              </a:solidFill>
            </a:endParaRPr>
          </a:p>
          <a:p>
            <a:r>
              <a:rPr lang="cs-CZ" sz="2200" dirty="0">
                <a:solidFill>
                  <a:schemeClr val="tx1"/>
                </a:solidFill>
                <a:hlinkClick r:id="rId2"/>
              </a:rPr>
              <a:t>havelkova.marketa@vlada.cz</a:t>
            </a:r>
            <a:endParaRPr lang="cs-CZ" sz="2200" dirty="0">
              <a:solidFill>
                <a:schemeClr val="tx1"/>
              </a:solidFill>
            </a:endParaRPr>
          </a:p>
          <a:p>
            <a:r>
              <a:rPr lang="cs-CZ" sz="2200" dirty="0">
                <a:solidFill>
                  <a:schemeClr val="tx1"/>
                </a:solidFill>
                <a:hlinkClick r:id="rId3"/>
              </a:rPr>
              <a:t>rut.stepan@vlada.cz</a:t>
            </a:r>
            <a:endParaRPr lang="cs-CZ" sz="2200" dirty="0">
              <a:solidFill>
                <a:schemeClr val="tx1"/>
              </a:solidFill>
            </a:endParaRPr>
          </a:p>
          <a:p>
            <a:r>
              <a:rPr lang="cs-CZ" sz="2200" dirty="0">
                <a:solidFill>
                  <a:schemeClr val="tx1"/>
                </a:solidFill>
                <a:hlinkClick r:id="rId4"/>
              </a:rPr>
              <a:t>ria@vlada.cz</a:t>
            </a:r>
            <a:endParaRPr lang="cs-CZ" sz="2200" dirty="0">
              <a:solidFill>
                <a:schemeClr val="tx1"/>
              </a:solidFill>
            </a:endParaRPr>
          </a:p>
          <a:p>
            <a:endParaRPr lang="cs-CZ" sz="2200" dirty="0">
              <a:solidFill>
                <a:schemeClr val="tx1"/>
              </a:solidFill>
            </a:endParaRPr>
          </a:p>
          <a:p>
            <a:r>
              <a:rPr lang="cs-CZ" sz="2200" dirty="0">
                <a:solidFill>
                  <a:schemeClr val="tx1"/>
                </a:solidFill>
                <a:hlinkClick r:id="rId5"/>
              </a:rPr>
              <a:t>http://ria.vlada.cz</a:t>
            </a:r>
            <a:endParaRPr lang="cs-CZ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9653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48072"/>
          </a:xfrm>
        </p:spPr>
        <p:txBody>
          <a:bodyPr>
            <a:noAutofit/>
          </a:bodyPr>
          <a:lstStyle/>
          <a:p>
            <a:r>
              <a:rPr lang="cs-CZ" sz="3600" b="1" dirty="0" smtClean="0"/>
              <a:t/>
            </a:r>
            <a:br>
              <a:rPr lang="cs-CZ" sz="3600" b="1" dirty="0" smtClean="0"/>
            </a:br>
            <a:r>
              <a:rPr lang="cs-CZ" sz="3200" b="1" dirty="0" smtClean="0"/>
              <a:t>Chybná praxe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 lvl="0">
              <a:buFont typeface="Wingdings" panose="05000000000000000000" pitchFamily="2" charset="2"/>
              <a:buChar char="§"/>
            </a:pPr>
            <a:r>
              <a:rPr lang="cs-CZ" sz="2200" b="1" dirty="0"/>
              <a:t>v</a:t>
            </a:r>
            <a:r>
              <a:rPr lang="cs-CZ" sz="2200" b="1" dirty="0" smtClean="0"/>
              <a:t>olba </a:t>
            </a:r>
            <a:r>
              <a:rPr lang="cs-CZ" sz="2200" b="1" dirty="0"/>
              <a:t>navrhované varianty řešení není </a:t>
            </a:r>
            <a:r>
              <a:rPr lang="cs-CZ" sz="2200" dirty="0"/>
              <a:t>(dostatečně) </a:t>
            </a:r>
            <a:r>
              <a:rPr lang="cs-CZ" sz="2200" b="1" dirty="0"/>
              <a:t>odůvodněna</a:t>
            </a:r>
            <a:r>
              <a:rPr lang="cs-CZ" sz="2200" dirty="0"/>
              <a:t> </a:t>
            </a: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>(</a:t>
            </a:r>
            <a:r>
              <a:rPr lang="cs-CZ" sz="2200" dirty="0"/>
              <a:t>např. je pouze </a:t>
            </a:r>
            <a:r>
              <a:rPr lang="cs-CZ" sz="2200" dirty="0" smtClean="0"/>
              <a:t>konstatováno, že daná varianta je – </a:t>
            </a:r>
            <a:br>
              <a:rPr lang="cs-CZ" sz="2200" dirty="0" smtClean="0"/>
            </a:br>
            <a:r>
              <a:rPr lang="cs-CZ" sz="2200" dirty="0" smtClean="0"/>
              <a:t>na základě nespecifikovaných kritérií - nejvhodnější).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2200" dirty="0"/>
              <a:t>v</a:t>
            </a:r>
            <a:r>
              <a:rPr lang="cs-CZ" sz="2200" dirty="0" smtClean="0"/>
              <a:t>e prospěch zvolené varianty </a:t>
            </a:r>
            <a:r>
              <a:rPr lang="cs-CZ" sz="2200" b="1" dirty="0" smtClean="0"/>
              <a:t>je argumentováno účelově </a:t>
            </a:r>
            <a:r>
              <a:rPr lang="cs-CZ" sz="2200" dirty="0" smtClean="0"/>
              <a:t>(např. jsou opomíjena její negativa nebo pozitiva ostatních variant)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200" dirty="0"/>
              <a:t>p</a:t>
            </a:r>
            <a:r>
              <a:rPr lang="cs-CZ" sz="2200" dirty="0" smtClean="0"/>
              <a:t>ro porovnání variant </a:t>
            </a:r>
            <a:r>
              <a:rPr lang="cs-CZ" sz="2200" b="1" dirty="0" smtClean="0"/>
              <a:t>není použita </a:t>
            </a:r>
            <a:r>
              <a:rPr lang="cs-CZ" sz="2200" b="1" dirty="0"/>
              <a:t>žádná ze standardních </a:t>
            </a:r>
            <a:r>
              <a:rPr lang="cs-CZ" sz="2200" b="1" dirty="0" smtClean="0"/>
              <a:t>metod hodnocení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200" b="1" dirty="0" smtClean="0"/>
              <a:t>porovnání variant není přehledné a systematické </a:t>
            </a:r>
            <a:br>
              <a:rPr lang="cs-CZ" sz="2200" b="1" dirty="0" smtClean="0"/>
            </a:br>
            <a:r>
              <a:rPr lang="cs-CZ" sz="2200" dirty="0" smtClean="0"/>
              <a:t>(např. jsou posuzovány jen vybrané aspekty, a to nejednotně u různých variant) </a:t>
            </a:r>
            <a:endParaRPr lang="cs-CZ" sz="2200" dirty="0"/>
          </a:p>
          <a:p>
            <a:pPr marL="0" indent="0" algn="just">
              <a:buNone/>
            </a:pPr>
            <a:endParaRPr lang="cs-CZ" sz="2200" dirty="0" smtClean="0"/>
          </a:p>
          <a:p>
            <a:pPr algn="just">
              <a:buFont typeface="Wingdings" panose="05000000000000000000" pitchFamily="2" charset="2"/>
              <a:buChar char="ü"/>
            </a:pPr>
            <a:endParaRPr lang="cs-CZ" sz="2000" dirty="0" smtClean="0"/>
          </a:p>
          <a:p>
            <a:pPr algn="just"/>
            <a:endParaRPr lang="cs-CZ" sz="2000" dirty="0"/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296483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36712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/>
              <a:t/>
            </a:r>
            <a:br>
              <a:rPr lang="cs-CZ" sz="3600" b="1" dirty="0" smtClean="0"/>
            </a:br>
            <a:r>
              <a:rPr lang="cs-CZ" sz="3600" b="1" dirty="0" smtClean="0"/>
              <a:t>Standardní metody vyhodnocení variant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sz="2200" b="1" dirty="0" smtClean="0"/>
              <a:t>metody </a:t>
            </a:r>
            <a:r>
              <a:rPr lang="cs-CZ" sz="2200" b="1" dirty="0"/>
              <a:t>nákladově užitkové</a:t>
            </a:r>
            <a:r>
              <a:rPr lang="cs-CZ" sz="2200" dirty="0"/>
              <a:t> (</a:t>
            </a:r>
            <a:r>
              <a:rPr lang="cs-CZ" sz="2200" dirty="0" smtClean="0"/>
              <a:t>output-input</a:t>
            </a:r>
            <a:r>
              <a:rPr lang="cs-CZ" sz="2200" dirty="0"/>
              <a:t>) založené </a:t>
            </a: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>na </a:t>
            </a:r>
            <a:r>
              <a:rPr lang="cs-CZ" sz="2200" dirty="0"/>
              <a:t>vztahu nákladů a </a:t>
            </a:r>
            <a:r>
              <a:rPr lang="cs-CZ" sz="2200" dirty="0" smtClean="0"/>
              <a:t>přínosů</a:t>
            </a:r>
          </a:p>
          <a:p>
            <a:pPr marL="648000">
              <a:buFont typeface="Wingdings" panose="05000000000000000000" pitchFamily="2" charset="2"/>
              <a:buChar char="§"/>
            </a:pPr>
            <a:r>
              <a:rPr lang="cs-CZ" sz="2200" b="1" dirty="0" smtClean="0"/>
              <a:t>analýza </a:t>
            </a:r>
            <a:r>
              <a:rPr lang="cs-CZ" sz="2200" b="1" dirty="0"/>
              <a:t>nákladů a přínosů </a:t>
            </a:r>
            <a:endParaRPr lang="cs-CZ" sz="2200" b="1" dirty="0" smtClean="0"/>
          </a:p>
          <a:p>
            <a:pPr marL="305100" indent="0">
              <a:buNone/>
            </a:pPr>
            <a:r>
              <a:rPr lang="cs-CZ" sz="2200" dirty="0" smtClean="0"/>
              <a:t>(</a:t>
            </a:r>
            <a:r>
              <a:rPr lang="cs-CZ" sz="2200" dirty="0" err="1"/>
              <a:t>cost</a:t>
            </a:r>
            <a:r>
              <a:rPr lang="cs-CZ" sz="2200" dirty="0"/>
              <a:t>-benefit </a:t>
            </a:r>
            <a:r>
              <a:rPr lang="cs-CZ" sz="2200" dirty="0" err="1"/>
              <a:t>analysis</a:t>
            </a:r>
            <a:r>
              <a:rPr lang="cs-CZ" sz="2200" dirty="0"/>
              <a:t> – </a:t>
            </a:r>
            <a:r>
              <a:rPr lang="cs-CZ" sz="2200" b="1" dirty="0"/>
              <a:t>CBA</a:t>
            </a:r>
            <a:r>
              <a:rPr lang="cs-CZ" sz="2200" dirty="0"/>
              <a:t>)</a:t>
            </a:r>
          </a:p>
          <a:p>
            <a:pPr marL="648000">
              <a:buFont typeface="Wingdings" panose="05000000000000000000" pitchFamily="2" charset="2"/>
              <a:buChar char="§"/>
            </a:pPr>
            <a:r>
              <a:rPr lang="cs-CZ" sz="2200" b="1" dirty="0" smtClean="0"/>
              <a:t>analýza </a:t>
            </a:r>
            <a:r>
              <a:rPr lang="cs-CZ" sz="2200" b="1" dirty="0"/>
              <a:t>nákladové efektivnosti </a:t>
            </a:r>
            <a:endParaRPr lang="cs-CZ" sz="2200" b="1" dirty="0" smtClean="0"/>
          </a:p>
          <a:p>
            <a:pPr marL="305100" indent="0">
              <a:buNone/>
            </a:pPr>
            <a:r>
              <a:rPr lang="cs-CZ" sz="2200" dirty="0" smtClean="0"/>
              <a:t>(</a:t>
            </a:r>
            <a:r>
              <a:rPr lang="cs-CZ" sz="2200" dirty="0" err="1" smtClean="0"/>
              <a:t>cost-effectiveness</a:t>
            </a:r>
            <a:r>
              <a:rPr lang="cs-CZ" sz="2200" dirty="0" smtClean="0"/>
              <a:t> </a:t>
            </a:r>
            <a:r>
              <a:rPr lang="cs-CZ" sz="2200" dirty="0" err="1"/>
              <a:t>analysis</a:t>
            </a:r>
            <a:r>
              <a:rPr lang="cs-CZ" sz="2200" dirty="0"/>
              <a:t> – </a:t>
            </a:r>
            <a:r>
              <a:rPr lang="cs-CZ" sz="2200" b="1" dirty="0"/>
              <a:t>CEA</a:t>
            </a:r>
            <a:r>
              <a:rPr lang="cs-CZ" sz="2200" dirty="0"/>
              <a:t>)</a:t>
            </a:r>
          </a:p>
          <a:p>
            <a:pPr marL="648000">
              <a:buFont typeface="Wingdings" panose="05000000000000000000" pitchFamily="2" charset="2"/>
              <a:buChar char="§"/>
            </a:pPr>
            <a:r>
              <a:rPr lang="cs-CZ" sz="2200" b="1" dirty="0" smtClean="0"/>
              <a:t>analýza </a:t>
            </a:r>
            <a:r>
              <a:rPr lang="cs-CZ" sz="2200" b="1" dirty="0"/>
              <a:t>minimalizace nákladů </a:t>
            </a:r>
            <a:endParaRPr lang="cs-CZ" sz="2200" b="1" dirty="0" smtClean="0"/>
          </a:p>
          <a:p>
            <a:pPr marL="305100" indent="0">
              <a:buNone/>
            </a:pPr>
            <a:r>
              <a:rPr lang="cs-CZ" sz="2200" dirty="0" smtClean="0"/>
              <a:t>(</a:t>
            </a:r>
            <a:r>
              <a:rPr lang="cs-CZ" sz="2200" dirty="0" err="1" smtClean="0"/>
              <a:t>cost-minimization</a:t>
            </a:r>
            <a:r>
              <a:rPr lang="cs-CZ" sz="2200" dirty="0" smtClean="0"/>
              <a:t> </a:t>
            </a:r>
            <a:r>
              <a:rPr lang="cs-CZ" sz="2200" dirty="0" err="1"/>
              <a:t>analysis</a:t>
            </a:r>
            <a:r>
              <a:rPr lang="cs-CZ" sz="2200" dirty="0"/>
              <a:t> – </a:t>
            </a:r>
            <a:r>
              <a:rPr lang="cs-CZ" sz="2200" b="1" dirty="0"/>
              <a:t>CMA</a:t>
            </a:r>
            <a:r>
              <a:rPr lang="cs-CZ" sz="2200" dirty="0" smtClean="0"/>
              <a:t>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2200" b="1" dirty="0" smtClean="0"/>
              <a:t>multikriteriální </a:t>
            </a:r>
            <a:r>
              <a:rPr lang="cs-CZ" sz="2200" b="1" dirty="0"/>
              <a:t>analýza</a:t>
            </a:r>
            <a:r>
              <a:rPr lang="cs-CZ" sz="2200" dirty="0"/>
              <a:t> (</a:t>
            </a:r>
            <a:r>
              <a:rPr lang="cs-CZ" sz="2200" dirty="0" err="1"/>
              <a:t>multi-criteria</a:t>
            </a:r>
            <a:r>
              <a:rPr lang="cs-CZ" sz="2200" dirty="0"/>
              <a:t> </a:t>
            </a:r>
            <a:r>
              <a:rPr lang="cs-CZ" sz="2200" dirty="0" err="1"/>
              <a:t>analysis</a:t>
            </a:r>
            <a:r>
              <a:rPr lang="cs-CZ" sz="2200" dirty="0"/>
              <a:t> - </a:t>
            </a:r>
            <a:r>
              <a:rPr lang="cs-CZ" sz="2200" b="1" dirty="0"/>
              <a:t>MCA</a:t>
            </a:r>
            <a:r>
              <a:rPr lang="cs-CZ" sz="2200" dirty="0"/>
              <a:t>) založená </a:t>
            </a:r>
            <a:r>
              <a:rPr lang="cs-CZ" sz="2200" dirty="0" smtClean="0"/>
              <a:t>na </a:t>
            </a:r>
            <a:r>
              <a:rPr lang="cs-CZ" sz="2200" dirty="0"/>
              <a:t>více hodnotících kritériích při zohlednění jejich důležitosti.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2200" dirty="0"/>
              <a:t>vzdělávací manuál: </a:t>
            </a:r>
          </a:p>
          <a:p>
            <a:pPr marL="360000" indent="0" algn="just">
              <a:buNone/>
            </a:pPr>
            <a:r>
              <a:rPr lang="cs-CZ" sz="2200" dirty="0">
                <a:hlinkClick r:id="rId2"/>
              </a:rPr>
              <a:t>http://ria.vlada.cz/vzdelavaci-manual-k-ria-zverejnen</a:t>
            </a:r>
            <a:r>
              <a:rPr lang="cs-CZ" sz="2400" dirty="0">
                <a:hlinkClick r:id="rId2"/>
              </a:rPr>
              <a:t>/</a:t>
            </a:r>
            <a:r>
              <a:rPr lang="cs-CZ" sz="2400" dirty="0"/>
              <a:t> </a:t>
            </a:r>
          </a:p>
          <a:p>
            <a:pPr marL="0" indent="0" algn="just">
              <a:buNone/>
            </a:pPr>
            <a:endParaRPr lang="cs-CZ" sz="2200" dirty="0" smtClean="0"/>
          </a:p>
          <a:p>
            <a:pPr marL="0" indent="0" algn="just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9658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Základní podmínky použití metod</a:t>
            </a:r>
            <a:r>
              <a:rPr lang="cs-CZ" sz="3200" b="1" dirty="0"/>
              <a:t/>
            </a:r>
            <a:br>
              <a:rPr lang="cs-CZ" sz="3200" b="1" dirty="0"/>
            </a:b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5658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cs-CZ" sz="2400" b="1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cs-CZ" sz="2600" dirty="0"/>
              <a:t>Možnost použití jednotlivých metod je </a:t>
            </a:r>
            <a:r>
              <a:rPr lang="cs-CZ" sz="2600" b="1" dirty="0" smtClean="0"/>
              <a:t>podmíněna způsobem </a:t>
            </a:r>
            <a:r>
              <a:rPr lang="cs-CZ" sz="2600" b="1" dirty="0"/>
              <a:t>vyjádření </a:t>
            </a:r>
            <a:r>
              <a:rPr lang="cs-CZ" sz="2600" dirty="0"/>
              <a:t> identifikovaných </a:t>
            </a:r>
            <a:r>
              <a:rPr lang="cs-CZ" sz="2600" b="1" dirty="0"/>
              <a:t>přínosů a nákladů </a:t>
            </a:r>
            <a:r>
              <a:rPr lang="cs-CZ" sz="2600" dirty="0" smtClean="0"/>
              <a:t>variant </a:t>
            </a:r>
          </a:p>
          <a:p>
            <a:pPr>
              <a:buFont typeface="Wingdings" panose="05000000000000000000" pitchFamily="2" charset="2"/>
              <a:buChar char="q"/>
            </a:pPr>
            <a:endParaRPr lang="cs-CZ" sz="26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cs-CZ" sz="2600" b="1" dirty="0" smtClean="0"/>
              <a:t>Minimální požadavky </a:t>
            </a:r>
            <a:r>
              <a:rPr lang="cs-CZ" sz="2600" dirty="0" smtClean="0"/>
              <a:t>pro jednotlivé metody:</a:t>
            </a:r>
          </a:p>
          <a:p>
            <a:pPr marL="6480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600" b="1" dirty="0" smtClean="0"/>
              <a:t>analýza přínosů a nákladů </a:t>
            </a:r>
            <a:r>
              <a:rPr lang="cs-CZ" sz="2600" dirty="0" smtClean="0"/>
              <a:t>– všechny </a:t>
            </a:r>
            <a:r>
              <a:rPr lang="cs-CZ" sz="2600" b="1" dirty="0" smtClean="0">
                <a:solidFill>
                  <a:srgbClr val="FF0000"/>
                </a:solidFill>
              </a:rPr>
              <a:t>náklady i přínosy </a:t>
            </a:r>
            <a:r>
              <a:rPr lang="cs-CZ" sz="2600" dirty="0" smtClean="0"/>
              <a:t>musejí být </a:t>
            </a:r>
            <a:r>
              <a:rPr lang="cs-CZ" sz="2600" b="1" dirty="0" err="1" smtClean="0">
                <a:solidFill>
                  <a:srgbClr val="FF0000"/>
                </a:solidFill>
              </a:rPr>
              <a:t>monetizovány</a:t>
            </a:r>
            <a:endParaRPr lang="cs-CZ" sz="2600" dirty="0" smtClean="0"/>
          </a:p>
          <a:p>
            <a:pPr marL="6480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600" b="1" dirty="0"/>
              <a:t>a</a:t>
            </a:r>
            <a:r>
              <a:rPr lang="cs-CZ" sz="2600" b="1" dirty="0" smtClean="0"/>
              <a:t>nalýza nákladové efektivnosti </a:t>
            </a:r>
            <a:r>
              <a:rPr lang="cs-CZ" sz="2600" dirty="0" smtClean="0"/>
              <a:t>– všechny </a:t>
            </a:r>
            <a:r>
              <a:rPr lang="cs-CZ" sz="2600" b="1" dirty="0" smtClean="0">
                <a:solidFill>
                  <a:srgbClr val="FF0000"/>
                </a:solidFill>
              </a:rPr>
              <a:t>náklady</a:t>
            </a:r>
            <a:r>
              <a:rPr lang="cs-CZ" sz="2600" dirty="0" smtClean="0"/>
              <a:t> musejí být </a:t>
            </a:r>
            <a:r>
              <a:rPr lang="cs-CZ" sz="2600" b="1" dirty="0" err="1" smtClean="0">
                <a:solidFill>
                  <a:srgbClr val="FF0000"/>
                </a:solidFill>
              </a:rPr>
              <a:t>monetizovány</a:t>
            </a:r>
            <a:r>
              <a:rPr lang="cs-CZ" sz="2600" dirty="0" smtClean="0"/>
              <a:t> a všechny </a:t>
            </a:r>
            <a:r>
              <a:rPr lang="cs-CZ" sz="2600" b="1" dirty="0" smtClean="0">
                <a:solidFill>
                  <a:srgbClr val="0070C0"/>
                </a:solidFill>
              </a:rPr>
              <a:t>přínosy</a:t>
            </a:r>
            <a:r>
              <a:rPr lang="cs-CZ" sz="2600" dirty="0" smtClean="0"/>
              <a:t> alespoň </a:t>
            </a:r>
            <a:r>
              <a:rPr lang="cs-CZ" sz="2600" b="1" dirty="0" smtClean="0">
                <a:solidFill>
                  <a:srgbClr val="0070C0"/>
                </a:solidFill>
              </a:rPr>
              <a:t>kvantifikovány</a:t>
            </a:r>
            <a:endParaRPr lang="cs-CZ" sz="2600" dirty="0" smtClean="0"/>
          </a:p>
          <a:p>
            <a:pPr marL="6480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600" b="1" dirty="0" smtClean="0"/>
              <a:t>analýza minimalizace nákladů </a:t>
            </a:r>
            <a:r>
              <a:rPr lang="cs-CZ" sz="2600" dirty="0" smtClean="0"/>
              <a:t>– všechny </a:t>
            </a:r>
            <a:r>
              <a:rPr lang="cs-CZ" sz="2600" b="1" dirty="0" smtClean="0">
                <a:solidFill>
                  <a:srgbClr val="0070C0"/>
                </a:solidFill>
              </a:rPr>
              <a:t>náklady</a:t>
            </a:r>
            <a:r>
              <a:rPr lang="cs-CZ" sz="2600" dirty="0" smtClean="0">
                <a:solidFill>
                  <a:srgbClr val="00B050"/>
                </a:solidFill>
              </a:rPr>
              <a:t> </a:t>
            </a:r>
            <a:r>
              <a:rPr lang="cs-CZ" sz="2600" dirty="0" smtClean="0"/>
              <a:t>musejí být alespoň </a:t>
            </a:r>
            <a:r>
              <a:rPr lang="cs-CZ" sz="2600" b="1" dirty="0" smtClean="0">
                <a:solidFill>
                  <a:srgbClr val="0070C0"/>
                </a:solidFill>
              </a:rPr>
              <a:t>kvantifikovány</a:t>
            </a:r>
            <a:r>
              <a:rPr lang="cs-CZ" sz="2600" dirty="0" smtClean="0"/>
              <a:t> a </a:t>
            </a:r>
            <a:r>
              <a:rPr lang="cs-CZ" sz="2600" b="1" dirty="0" smtClean="0">
                <a:solidFill>
                  <a:srgbClr val="7030A0"/>
                </a:solidFill>
              </a:rPr>
              <a:t>přínosy</a:t>
            </a:r>
            <a:r>
              <a:rPr lang="cs-CZ" sz="2600" dirty="0" smtClean="0"/>
              <a:t> jednotlivých variant vyjádřené </a:t>
            </a:r>
            <a:r>
              <a:rPr lang="cs-CZ" sz="2600" b="1" dirty="0" smtClean="0">
                <a:solidFill>
                  <a:srgbClr val="00B050"/>
                </a:solidFill>
              </a:rPr>
              <a:t>v jakékoli podobě </a:t>
            </a:r>
            <a:r>
              <a:rPr lang="cs-CZ" sz="2600" dirty="0" smtClean="0"/>
              <a:t>musejí být v zásadě </a:t>
            </a:r>
            <a:r>
              <a:rPr lang="cs-CZ" sz="2600" b="1" dirty="0" smtClean="0">
                <a:solidFill>
                  <a:srgbClr val="7030A0"/>
                </a:solidFill>
              </a:rPr>
              <a:t>totožné</a:t>
            </a:r>
          </a:p>
          <a:p>
            <a:pPr marL="648000">
              <a:buFont typeface="Wingdings" panose="05000000000000000000" pitchFamily="2" charset="2"/>
              <a:buChar char="§"/>
            </a:pPr>
            <a:r>
              <a:rPr lang="cs-CZ" sz="2600" b="1" dirty="0" smtClean="0"/>
              <a:t>multikriteriální analýza </a:t>
            </a:r>
            <a:r>
              <a:rPr lang="cs-CZ" sz="2600" dirty="0" smtClean="0"/>
              <a:t>– </a:t>
            </a:r>
            <a:r>
              <a:rPr lang="cs-CZ" sz="2600" b="1" dirty="0" smtClean="0">
                <a:solidFill>
                  <a:srgbClr val="00B050"/>
                </a:solidFill>
              </a:rPr>
              <a:t>náklady i přínosy </a:t>
            </a:r>
            <a:r>
              <a:rPr lang="cs-CZ" sz="2600" dirty="0" smtClean="0"/>
              <a:t>mohou být vyjádřeny </a:t>
            </a:r>
            <a:r>
              <a:rPr lang="cs-CZ" sz="2600" b="1" dirty="0" smtClean="0">
                <a:solidFill>
                  <a:srgbClr val="00B050"/>
                </a:solidFill>
              </a:rPr>
              <a:t>v jakékoli formě</a:t>
            </a:r>
            <a:r>
              <a:rPr lang="cs-CZ" sz="2600" dirty="0" smtClean="0"/>
              <a:t> </a:t>
            </a:r>
            <a:br>
              <a:rPr lang="cs-CZ" sz="2600" dirty="0" smtClean="0"/>
            </a:br>
            <a:r>
              <a:rPr lang="cs-CZ" sz="2600" dirty="0" smtClean="0"/>
              <a:t>(peněžní, jiné kvantitativní, kvalitativní, či kombinovaně)</a:t>
            </a:r>
          </a:p>
          <a:p>
            <a:pPr marL="648000">
              <a:buFont typeface="Wingdings" panose="05000000000000000000" pitchFamily="2" charset="2"/>
              <a:buChar char="§"/>
            </a:pPr>
            <a:endParaRPr lang="cs-CZ" sz="2600" dirty="0"/>
          </a:p>
          <a:p>
            <a:endParaRPr lang="cs-CZ" sz="2600" dirty="0" smtClean="0"/>
          </a:p>
          <a:p>
            <a:pPr marL="0" indent="0">
              <a:buNone/>
            </a:pPr>
            <a:endParaRPr lang="cs-CZ" sz="2400" b="1" dirty="0" smtClean="0"/>
          </a:p>
          <a:p>
            <a:endParaRPr lang="cs-CZ" sz="2400" b="1" dirty="0" smtClean="0"/>
          </a:p>
          <a:p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92058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200" b="1" dirty="0" smtClean="0"/>
              <a:t>Analýza přínosů a nákladů (CBA) </a:t>
            </a:r>
            <a:br>
              <a:rPr lang="cs-CZ" sz="3200" b="1" dirty="0" smtClean="0"/>
            </a:br>
            <a:r>
              <a:rPr lang="cs-CZ" sz="3200" b="1" dirty="0" smtClean="0"/>
              <a:t>základní informace</a:t>
            </a:r>
            <a:r>
              <a:rPr lang="cs-CZ" sz="3200" b="1" dirty="0"/>
              <a:t/>
            </a:r>
            <a:br>
              <a:rPr lang="cs-CZ" sz="3200" b="1" dirty="0"/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2400" b="1" dirty="0" smtClean="0"/>
              <a:t>Podstata:</a:t>
            </a:r>
            <a:r>
              <a:rPr lang="cs-CZ" sz="2400" dirty="0" smtClean="0"/>
              <a:t>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cs-CZ" sz="2400" dirty="0" smtClean="0"/>
              <a:t>nalezení </a:t>
            </a:r>
            <a:r>
              <a:rPr lang="cs-CZ" sz="2400" dirty="0"/>
              <a:t>varianty </a:t>
            </a:r>
            <a:r>
              <a:rPr lang="cs-CZ" sz="2400" b="1" dirty="0"/>
              <a:t>s nejvyšším čistým celospolečenským </a:t>
            </a:r>
            <a:r>
              <a:rPr lang="cs-CZ" sz="2400" b="1" dirty="0" smtClean="0"/>
              <a:t>přínosem</a:t>
            </a:r>
            <a:r>
              <a:rPr lang="cs-CZ" sz="2400" dirty="0" smtClean="0"/>
              <a:t> (tj</a:t>
            </a:r>
            <a:r>
              <a:rPr lang="cs-CZ" sz="2400" dirty="0"/>
              <a:t>. kladným rozdílem mezi očekávanými přínosy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a </a:t>
            </a:r>
            <a:r>
              <a:rPr lang="cs-CZ" sz="2400" dirty="0"/>
              <a:t>náklady </a:t>
            </a:r>
            <a:r>
              <a:rPr lang="cs-CZ" sz="2400" dirty="0" smtClean="0"/>
              <a:t>regulace)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dirty="0" smtClean="0"/>
              <a:t>při </a:t>
            </a:r>
            <a:r>
              <a:rPr lang="cs-CZ" sz="2400" dirty="0"/>
              <a:t>zohlednění </a:t>
            </a:r>
            <a:r>
              <a:rPr lang="cs-CZ" sz="2400" b="1" dirty="0"/>
              <a:t>časových </a:t>
            </a:r>
            <a:r>
              <a:rPr lang="cs-CZ" sz="2400" b="1" dirty="0" smtClean="0"/>
              <a:t>preferencí </a:t>
            </a:r>
            <a:br>
              <a:rPr lang="cs-CZ" sz="2400" b="1" dirty="0" smtClean="0"/>
            </a:br>
            <a:r>
              <a:rPr lang="cs-CZ" sz="2400" dirty="0" smtClean="0"/>
              <a:t>(tj</a:t>
            </a:r>
            <a:r>
              <a:rPr lang="cs-CZ" sz="2400" dirty="0"/>
              <a:t>. v podobě čisté současné hodnoty </a:t>
            </a:r>
            <a:r>
              <a:rPr lang="cs-CZ" sz="2400" dirty="0" smtClean="0"/>
              <a:t>regulace, na </a:t>
            </a:r>
            <a:r>
              <a:rPr lang="cs-CZ" sz="2400" dirty="0"/>
              <a:t>niž jsou diskontovány přínosy a náklady </a:t>
            </a:r>
            <a:r>
              <a:rPr lang="cs-CZ" sz="2400" dirty="0" smtClean="0"/>
              <a:t>za </a:t>
            </a:r>
            <a:r>
              <a:rPr lang="cs-CZ" sz="2400" dirty="0"/>
              <a:t>jednotlivé roky životnosti </a:t>
            </a:r>
            <a:r>
              <a:rPr lang="cs-CZ" sz="2400" dirty="0" smtClean="0"/>
              <a:t>regulace).</a:t>
            </a:r>
          </a:p>
          <a:p>
            <a:pPr marL="0" indent="0">
              <a:buNone/>
            </a:pPr>
            <a:endParaRPr lang="cs-CZ" sz="2400" b="1" dirty="0" smtClean="0"/>
          </a:p>
          <a:p>
            <a:pPr marL="0" indent="0">
              <a:buNone/>
            </a:pPr>
            <a:r>
              <a:rPr lang="cs-CZ" sz="2400" b="1" dirty="0" smtClean="0"/>
              <a:t>Výhody: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2400" dirty="0"/>
              <a:t>umožňuje posoudit čistý přínos regulace,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popř</a:t>
            </a:r>
            <a:r>
              <a:rPr lang="cs-CZ" sz="2400" dirty="0"/>
              <a:t>. jejích alternativ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2400" dirty="0" smtClean="0"/>
              <a:t>hodnotí </a:t>
            </a:r>
            <a:r>
              <a:rPr lang="cs-CZ" sz="2400" dirty="0"/>
              <a:t>všechny přínosy a náklady jednotným způsobem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2400" dirty="0" smtClean="0"/>
              <a:t>zohledňuje </a:t>
            </a:r>
            <a:r>
              <a:rPr lang="cs-CZ" sz="2400" dirty="0"/>
              <a:t>časové preference</a:t>
            </a:r>
          </a:p>
          <a:p>
            <a:pPr marL="0" indent="0">
              <a:buNone/>
            </a:pPr>
            <a:endParaRPr lang="cs-CZ" sz="2200" b="1" dirty="0" smtClean="0"/>
          </a:p>
          <a:p>
            <a:pPr marL="0" indent="0">
              <a:buNone/>
            </a:pPr>
            <a:endParaRPr lang="cs-CZ" sz="2200" b="1" dirty="0"/>
          </a:p>
        </p:txBody>
      </p:sp>
    </p:spTree>
    <p:extLst>
      <p:ext uri="{BB962C8B-B14F-4D97-AF65-F5344CB8AC3E}">
        <p14:creationId xmlns:p14="http://schemas.microsoft.com/office/powerpoint/2010/main" val="186778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cs-CZ" sz="3200" b="1" dirty="0" smtClean="0"/>
              <a:t>CBA – základní informace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spcAft>
                <a:spcPts val="600"/>
              </a:spcAft>
              <a:buNone/>
            </a:pPr>
            <a:r>
              <a:rPr lang="cs-CZ" sz="2200" b="1" dirty="0" smtClean="0"/>
              <a:t>Nevýhody: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2200" dirty="0"/>
              <a:t>opomíjí distribuční efekty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2200" dirty="0" smtClean="0"/>
              <a:t>její </a:t>
            </a:r>
            <a:r>
              <a:rPr lang="cs-CZ" sz="2200" dirty="0"/>
              <a:t>výsledky závisí na  </a:t>
            </a:r>
            <a:r>
              <a:rPr lang="cs-CZ" sz="2200" dirty="0">
                <a:solidFill>
                  <a:sysClr val="windowText" lastClr="000000"/>
                </a:solidFill>
              </a:rPr>
              <a:t>použité </a:t>
            </a:r>
            <a:r>
              <a:rPr lang="cs-CZ" sz="2200" dirty="0"/>
              <a:t>diskontní </a:t>
            </a:r>
            <a:r>
              <a:rPr lang="cs-CZ" sz="2200" dirty="0" smtClean="0"/>
              <a:t>sazbě, </a:t>
            </a:r>
            <a:br>
              <a:rPr lang="cs-CZ" sz="2200" dirty="0" smtClean="0"/>
            </a:br>
            <a:r>
              <a:rPr lang="cs-CZ" sz="2200" dirty="0" smtClean="0"/>
              <a:t>popř. na </a:t>
            </a:r>
            <a:r>
              <a:rPr lang="cs-CZ" sz="2200" dirty="0"/>
              <a:t>správném odhadu délky </a:t>
            </a:r>
            <a:r>
              <a:rPr lang="cs-CZ" sz="2200" dirty="0" smtClean="0"/>
              <a:t>životnosti právní úpravy</a:t>
            </a:r>
            <a:endParaRPr lang="cs-CZ" sz="2200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2200" dirty="0" smtClean="0"/>
              <a:t>je </a:t>
            </a:r>
            <a:r>
              <a:rPr lang="cs-CZ" sz="2200" dirty="0"/>
              <a:t>náročná na zpracování</a:t>
            </a:r>
          </a:p>
          <a:p>
            <a:pPr marL="0" indent="0" algn="just">
              <a:buNone/>
            </a:pPr>
            <a:endParaRPr lang="cs-CZ" sz="2200" b="1" dirty="0" smtClean="0"/>
          </a:p>
          <a:p>
            <a:pPr algn="just"/>
            <a:endParaRPr lang="cs-CZ" sz="2000" b="1" dirty="0" smtClean="0"/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1052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936104"/>
          </a:xfrm>
        </p:spPr>
        <p:txBody>
          <a:bodyPr>
            <a:normAutofit/>
          </a:bodyPr>
          <a:lstStyle/>
          <a:p>
            <a:pPr marL="0" indent="0"/>
            <a:r>
              <a:rPr lang="cs-CZ" sz="3200" b="1" dirty="0" smtClean="0"/>
              <a:t>CBA – obecná pravidla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544616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sz="2000" b="1" dirty="0" smtClean="0"/>
              <a:t> </a:t>
            </a:r>
            <a:r>
              <a:rPr lang="cs-CZ" sz="2200" b="1" dirty="0" smtClean="0"/>
              <a:t>je třeba rozlišit skutečné přínosy/náklady a transfery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cs-CZ" sz="2200" dirty="0" smtClean="0"/>
              <a:t>relevantní pouze skutečné dopady (tj. ovlivňující výši celospolečenského užitku), nikoli distribuční důsledky transferů </a:t>
            </a:r>
            <a:br>
              <a:rPr lang="cs-CZ" sz="2200" dirty="0" smtClean="0"/>
            </a:br>
            <a:r>
              <a:rPr lang="cs-CZ" sz="2200" dirty="0" smtClean="0"/>
              <a:t>(tj. přesunů zdrojů v rámci společnosti)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2200" b="1" dirty="0" smtClean="0"/>
              <a:t>nelze započítávat určitý přínos/náklad vícekrát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cs-CZ" sz="2200" b="1" dirty="0" smtClean="0"/>
              <a:t>je </a:t>
            </a:r>
            <a:r>
              <a:rPr lang="cs-CZ" sz="2200" b="1" dirty="0"/>
              <a:t>praktické použít přírůstkovou metodu porovnání nákladů </a:t>
            </a:r>
            <a:r>
              <a:rPr lang="cs-CZ" sz="2200" b="1" dirty="0" smtClean="0"/>
              <a:t>a přínosů</a:t>
            </a:r>
          </a:p>
          <a:p>
            <a:pPr marL="0" lvl="0" indent="0">
              <a:buNone/>
            </a:pPr>
            <a:r>
              <a:rPr lang="cs-CZ" sz="2200" dirty="0" smtClean="0"/>
              <a:t>(tj. koncipovat </a:t>
            </a:r>
            <a:r>
              <a:rPr lang="cs-CZ" sz="2200" dirty="0"/>
              <a:t>přínosy a náklady nenulových variant jako rozdíly oproti nulové </a:t>
            </a:r>
            <a:r>
              <a:rPr lang="cs-CZ" sz="2200" dirty="0" smtClean="0"/>
              <a:t>variantě) </a:t>
            </a:r>
          </a:p>
          <a:p>
            <a:pPr marL="648000">
              <a:buFont typeface="Wingdings" panose="05000000000000000000" pitchFamily="2" charset="2"/>
              <a:buChar char="§"/>
            </a:pPr>
            <a:r>
              <a:rPr lang="cs-CZ" sz="2200" dirty="0"/>
              <a:t>č</a:t>
            </a:r>
            <a:r>
              <a:rPr lang="cs-CZ" sz="2200" dirty="0" smtClean="0"/>
              <a:t>istá současná hodnota nulové varianty = </a:t>
            </a:r>
            <a:r>
              <a:rPr lang="cs-CZ" sz="2200" dirty="0"/>
              <a:t>0</a:t>
            </a:r>
            <a:r>
              <a:rPr lang="cs-CZ" sz="2200" dirty="0" smtClean="0"/>
              <a:t> Kč</a:t>
            </a:r>
          </a:p>
          <a:p>
            <a:pPr marL="648000">
              <a:buFont typeface="Wingdings" panose="05000000000000000000" pitchFamily="2" charset="2"/>
              <a:buChar char="§"/>
            </a:pPr>
            <a:r>
              <a:rPr lang="cs-CZ" sz="2200" dirty="0" smtClean="0"/>
              <a:t>nenulové </a:t>
            </a:r>
            <a:r>
              <a:rPr lang="cs-CZ" sz="2200" dirty="0"/>
              <a:t>varianty </a:t>
            </a:r>
            <a:r>
              <a:rPr lang="cs-CZ" sz="2200" dirty="0" smtClean="0"/>
              <a:t>dosahují buď </a:t>
            </a:r>
            <a:r>
              <a:rPr lang="cs-CZ" sz="2200" dirty="0"/>
              <a:t>čisté současné hodnoty </a:t>
            </a:r>
            <a:endParaRPr lang="cs-CZ" sz="2200" dirty="0" smtClean="0"/>
          </a:p>
          <a:p>
            <a:pPr marL="1008000">
              <a:buFont typeface="Courier New" panose="02070309020205020404" pitchFamily="49" charset="0"/>
              <a:buChar char="o"/>
            </a:pPr>
            <a:r>
              <a:rPr lang="cs-CZ" sz="2200" dirty="0" smtClean="0"/>
              <a:t>pozitivní (preferované před </a:t>
            </a:r>
            <a:r>
              <a:rPr lang="cs-CZ" sz="2200" dirty="0"/>
              <a:t>nulovou variantou), nebo </a:t>
            </a:r>
            <a:endParaRPr lang="cs-CZ" sz="2200" dirty="0" smtClean="0"/>
          </a:p>
          <a:p>
            <a:pPr marL="1008000">
              <a:buFont typeface="Courier New" panose="02070309020205020404" pitchFamily="49" charset="0"/>
              <a:buChar char="o"/>
            </a:pPr>
            <a:r>
              <a:rPr lang="cs-CZ" sz="2200" dirty="0" smtClean="0"/>
              <a:t>negativní </a:t>
            </a:r>
            <a:r>
              <a:rPr lang="cs-CZ" sz="2200" dirty="0"/>
              <a:t>(a je před nimi preferována nulová varianta</a:t>
            </a:r>
            <a:r>
              <a:rPr lang="cs-CZ" sz="2200" dirty="0" smtClean="0"/>
              <a:t>) </a:t>
            </a:r>
            <a:endParaRPr lang="cs-CZ" sz="2200" b="1" dirty="0"/>
          </a:p>
          <a:p>
            <a:pPr marL="0" indent="0" algn="just">
              <a:buNone/>
            </a:pPr>
            <a:endParaRPr lang="cs-CZ" sz="2000" dirty="0" smtClean="0"/>
          </a:p>
          <a:p>
            <a:pPr marL="0" indent="0" algn="just">
              <a:buNone/>
            </a:pPr>
            <a:endParaRPr lang="cs-CZ" sz="2000" b="1" dirty="0" smtClean="0"/>
          </a:p>
          <a:p>
            <a:pPr marL="0" indent="0" algn="just">
              <a:buNone/>
            </a:pPr>
            <a:endParaRPr lang="cs-CZ" sz="2000" b="1" dirty="0" smtClean="0"/>
          </a:p>
        </p:txBody>
      </p:sp>
      <p:sp>
        <p:nvSpPr>
          <p:cNvPr id="7" name="Ohnutá šipka 6"/>
          <p:cNvSpPr/>
          <p:nvPr/>
        </p:nvSpPr>
        <p:spPr>
          <a:xfrm rot="5400000">
            <a:off x="3628874" y="3302045"/>
            <a:ext cx="374084" cy="648072"/>
          </a:xfrm>
          <a:prstGeom prst="bentArrow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4763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</Template>
  <TotalTime>2210</TotalTime>
  <Words>803</Words>
  <Application>Microsoft Office PowerPoint</Application>
  <PresentationFormat>Předvádění na obrazovce (4:3)</PresentationFormat>
  <Paragraphs>324</Paragraphs>
  <Slides>30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1" baseType="lpstr">
      <vt:lpstr>prezentace</vt:lpstr>
      <vt:lpstr>Prezentace aplikace PowerPoint</vt:lpstr>
      <vt:lpstr>Obsah </vt:lpstr>
      <vt:lpstr> Úvod </vt:lpstr>
      <vt:lpstr> Chybná praxe </vt:lpstr>
      <vt:lpstr> Standardní metody vyhodnocení variant </vt:lpstr>
      <vt:lpstr>Základní podmínky použití metod </vt:lpstr>
      <vt:lpstr>Analýza přínosů a nákladů (CBA)  základní informace </vt:lpstr>
      <vt:lpstr>CBA – základní informace</vt:lpstr>
      <vt:lpstr>CBA – obecná pravidla</vt:lpstr>
      <vt:lpstr>CBA – postup</vt:lpstr>
      <vt:lpstr>CBA – porovnání čisté současné hodnoty</vt:lpstr>
      <vt:lpstr>CBA – porovnání čisté současné hodnoty</vt:lpstr>
      <vt:lpstr>Analýza nákladové efektivnosti (CEA) základní informace </vt:lpstr>
      <vt:lpstr>CEA – postup</vt:lpstr>
      <vt:lpstr>CEA – porovnání poměru  nákladů a přínosů </vt:lpstr>
      <vt:lpstr>Analýza minimalizace nákladů (CMA)  základní informace </vt:lpstr>
      <vt:lpstr>Nákladově užitkové metody  chybná praxe </vt:lpstr>
      <vt:lpstr>Multikriteriální analýza (MCA)  základní informace </vt:lpstr>
      <vt:lpstr>MCA – postup</vt:lpstr>
      <vt:lpstr>MCA – hodnotící kritéria</vt:lpstr>
      <vt:lpstr>MCA- hodnotící kritéria</vt:lpstr>
      <vt:lpstr>MCA – určení váhy kritérií</vt:lpstr>
      <vt:lpstr>MCA – metody určení vah kritérií</vt:lpstr>
      <vt:lpstr>MCA – nejjednodušší metody  určení vah kritérií</vt:lpstr>
      <vt:lpstr>MCA – kriteriální matice</vt:lpstr>
      <vt:lpstr>MCA – úpravy kriteriální matice</vt:lpstr>
      <vt:lpstr>MCA – metody porovnání variant</vt:lpstr>
      <vt:lpstr>MCA – chybná praxe</vt:lpstr>
      <vt:lpstr>Analýza citlivosti</vt:lpstr>
      <vt:lpstr>Prezentace aplikace PowerPoint</vt:lpstr>
    </vt:vector>
  </TitlesOfParts>
  <Company>Úřad vlády ČR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Havelková Markéta</dc:creator>
  <cp:lastModifiedBy>Štěpán Růt</cp:lastModifiedBy>
  <cp:revision>229</cp:revision>
  <cp:lastPrinted>2016-05-12T11:23:06Z</cp:lastPrinted>
  <dcterms:created xsi:type="dcterms:W3CDTF">2017-12-28T09:29:11Z</dcterms:created>
  <dcterms:modified xsi:type="dcterms:W3CDTF">2018-06-06T13:37:43Z</dcterms:modified>
</cp:coreProperties>
</file>