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67" r:id="rId3"/>
    <p:sldId id="268" r:id="rId4"/>
    <p:sldId id="328" r:id="rId5"/>
    <p:sldId id="332" r:id="rId6"/>
    <p:sldId id="334" r:id="rId7"/>
    <p:sldId id="344" r:id="rId8"/>
    <p:sldId id="343" r:id="rId9"/>
    <p:sldId id="338" r:id="rId10"/>
    <p:sldId id="347" r:id="rId11"/>
    <p:sldId id="340" r:id="rId12"/>
    <p:sldId id="350" r:id="rId13"/>
    <p:sldId id="352" r:id="rId14"/>
    <p:sldId id="351" r:id="rId15"/>
    <p:sldId id="353" r:id="rId16"/>
    <p:sldId id="348" r:id="rId17"/>
    <p:sldId id="370" r:id="rId18"/>
    <p:sldId id="373" r:id="rId19"/>
    <p:sldId id="372" r:id="rId20"/>
    <p:sldId id="322" r:id="rId21"/>
    <p:sldId id="360" r:id="rId22"/>
    <p:sldId id="361" r:id="rId23"/>
    <p:sldId id="362" r:id="rId24"/>
    <p:sldId id="365" r:id="rId25"/>
    <p:sldId id="354" r:id="rId26"/>
    <p:sldId id="355" r:id="rId27"/>
    <p:sldId id="266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velková Markéta" initials="H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9900"/>
    <a:srgbClr val="FF0000"/>
    <a:srgbClr val="CC00CC"/>
    <a:srgbClr val="000099"/>
    <a:srgbClr val="0000FF"/>
    <a:srgbClr val="66FF33"/>
    <a:srgbClr val="00FF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90" d="100"/>
          <a:sy n="90" d="100"/>
        </p:scale>
        <p:origin x="-2178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A7E22F-08F3-4E43-811C-55DBC732DDBD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E0B8978-9859-457A-A765-92A20D0B982D}">
      <dgm:prSet phldrT="[Text]" custT="1"/>
      <dgm:spPr/>
      <dgm:t>
        <a:bodyPr/>
        <a:lstStyle/>
        <a:p>
          <a:r>
            <a:rPr lang="cs-CZ" sz="2400" dirty="0" smtClean="0"/>
            <a:t>Náklady na dodržování regulace</a:t>
          </a:r>
          <a:endParaRPr lang="cs-CZ" sz="2400" dirty="0"/>
        </a:p>
      </dgm:t>
    </dgm:pt>
    <dgm:pt modelId="{563056F0-EB1D-47EA-97DF-A50561D1AC37}" type="parTrans" cxnId="{0859E966-2291-4A32-9C0C-7D6E28DF8C2B}">
      <dgm:prSet/>
      <dgm:spPr/>
      <dgm:t>
        <a:bodyPr/>
        <a:lstStyle/>
        <a:p>
          <a:endParaRPr lang="cs-CZ"/>
        </a:p>
      </dgm:t>
    </dgm:pt>
    <dgm:pt modelId="{8EB69603-2B43-4044-81E0-D4DD93B68C0A}" type="sibTrans" cxnId="{0859E966-2291-4A32-9C0C-7D6E28DF8C2B}">
      <dgm:prSet/>
      <dgm:spPr/>
      <dgm:t>
        <a:bodyPr/>
        <a:lstStyle/>
        <a:p>
          <a:endParaRPr lang="cs-CZ"/>
        </a:p>
      </dgm:t>
    </dgm:pt>
    <dgm:pt modelId="{7C4E05B9-1D75-4628-A520-54EE964215DE}">
      <dgm:prSet phldrT="[Text]" custT="1"/>
      <dgm:spPr/>
      <dgm:t>
        <a:bodyPr/>
        <a:lstStyle/>
        <a:p>
          <a:r>
            <a:rPr lang="cs-CZ" sz="1800" dirty="0" smtClean="0"/>
            <a:t>Administrativní zátěž</a:t>
          </a:r>
          <a:endParaRPr lang="cs-CZ" sz="1800" dirty="0"/>
        </a:p>
      </dgm:t>
    </dgm:pt>
    <dgm:pt modelId="{E37869F5-0692-4FC5-96AB-90E9D4C3D4A3}" type="parTrans" cxnId="{E96A278A-6F8F-4243-93A1-D9CA39960D99}">
      <dgm:prSet/>
      <dgm:spPr/>
      <dgm:t>
        <a:bodyPr/>
        <a:lstStyle/>
        <a:p>
          <a:endParaRPr lang="cs-CZ"/>
        </a:p>
      </dgm:t>
    </dgm:pt>
    <dgm:pt modelId="{4B9AEB24-0824-4250-8FDE-970752396089}" type="sibTrans" cxnId="{E96A278A-6F8F-4243-93A1-D9CA39960D99}">
      <dgm:prSet/>
      <dgm:spPr/>
      <dgm:t>
        <a:bodyPr/>
        <a:lstStyle/>
        <a:p>
          <a:endParaRPr lang="cs-CZ"/>
        </a:p>
      </dgm:t>
    </dgm:pt>
    <dgm:pt modelId="{921412C1-0077-42FE-8EC4-A3B3CB1194FB}">
      <dgm:prSet phldrT="[Text]" custT="1"/>
      <dgm:spPr/>
      <dgm:t>
        <a:bodyPr/>
        <a:lstStyle/>
        <a:p>
          <a:r>
            <a:rPr lang="cs-CZ" sz="1800" dirty="0" smtClean="0"/>
            <a:t>Vlastní náklady na dodržování </a:t>
          </a:r>
          <a:r>
            <a:rPr lang="cs-CZ" sz="1800" dirty="0" smtClean="0"/>
            <a:t>regulace </a:t>
          </a:r>
          <a:r>
            <a:rPr lang="cs-CZ" sz="1800" b="0" i="1" dirty="0" smtClean="0"/>
            <a:t>(</a:t>
          </a:r>
          <a:r>
            <a:rPr lang="cs-CZ" sz="1800" b="0" i="1" dirty="0" err="1" smtClean="0"/>
            <a:t>substantive</a:t>
          </a:r>
          <a:r>
            <a:rPr lang="cs-CZ" sz="1800" b="0" i="1" dirty="0" smtClean="0"/>
            <a:t> </a:t>
          </a:r>
          <a:r>
            <a:rPr lang="cs-CZ" sz="1800" b="0" i="1" dirty="0" err="1" smtClean="0"/>
            <a:t>compliance</a:t>
          </a:r>
          <a:r>
            <a:rPr lang="cs-CZ" sz="1800" b="0" i="1" dirty="0" smtClean="0"/>
            <a:t> </a:t>
          </a:r>
          <a:r>
            <a:rPr lang="cs-CZ" sz="1800" b="0" i="1" dirty="0" err="1" smtClean="0"/>
            <a:t>costs</a:t>
          </a:r>
          <a:r>
            <a:rPr lang="cs-CZ" sz="1800" b="0" i="1" dirty="0" smtClean="0"/>
            <a:t>)</a:t>
          </a:r>
          <a:endParaRPr lang="cs-CZ" sz="1800" dirty="0"/>
        </a:p>
      </dgm:t>
    </dgm:pt>
    <dgm:pt modelId="{6F622C1A-4EC8-4158-9C27-9245CCA72603}" type="parTrans" cxnId="{64F0A3D7-6974-4CEF-AD40-43A723A469E8}">
      <dgm:prSet/>
      <dgm:spPr/>
      <dgm:t>
        <a:bodyPr/>
        <a:lstStyle/>
        <a:p>
          <a:endParaRPr lang="cs-CZ"/>
        </a:p>
      </dgm:t>
    </dgm:pt>
    <dgm:pt modelId="{123ADDF7-C7DF-45CE-8EE6-610AC9477997}" type="sibTrans" cxnId="{64F0A3D7-6974-4CEF-AD40-43A723A469E8}">
      <dgm:prSet/>
      <dgm:spPr/>
      <dgm:t>
        <a:bodyPr/>
        <a:lstStyle/>
        <a:p>
          <a:endParaRPr lang="cs-CZ"/>
        </a:p>
      </dgm:t>
    </dgm:pt>
    <dgm:pt modelId="{E2DACDC8-73C9-4B28-A53C-8F4D75A69FC6}">
      <dgm:prSet phldrT="[Text]" custT="1"/>
      <dgm:spPr/>
      <dgm:t>
        <a:bodyPr/>
        <a:lstStyle/>
        <a:p>
          <a:r>
            <a:rPr lang="cs-CZ" sz="1800" dirty="0" smtClean="0"/>
            <a:t>Náklady na prosazování    a vynucování regulace</a:t>
          </a:r>
          <a:endParaRPr lang="cs-CZ" sz="1800" dirty="0"/>
        </a:p>
      </dgm:t>
    </dgm:pt>
    <dgm:pt modelId="{98C3B81A-5804-43DB-8707-0BE0F95EB8B9}" type="parTrans" cxnId="{92D2DA5A-26C4-4A01-AF65-96764CF5A2EC}">
      <dgm:prSet/>
      <dgm:spPr/>
      <dgm:t>
        <a:bodyPr/>
        <a:lstStyle/>
        <a:p>
          <a:endParaRPr lang="cs-CZ"/>
        </a:p>
      </dgm:t>
    </dgm:pt>
    <dgm:pt modelId="{0E7B3EF8-C032-4DC5-B686-A1D50B2D48E6}" type="sibTrans" cxnId="{92D2DA5A-26C4-4A01-AF65-96764CF5A2EC}">
      <dgm:prSet/>
      <dgm:spPr/>
      <dgm:t>
        <a:bodyPr/>
        <a:lstStyle/>
        <a:p>
          <a:endParaRPr lang="cs-CZ"/>
        </a:p>
      </dgm:t>
    </dgm:pt>
    <dgm:pt modelId="{D4F23A6C-4B71-403F-BE7E-DC8FBD15D3F4}">
      <dgm:prSet custT="1"/>
      <dgm:spPr/>
      <dgm:t>
        <a:bodyPr/>
        <a:lstStyle/>
        <a:p>
          <a:r>
            <a:rPr lang="cs-CZ" sz="1400" dirty="0" smtClean="0"/>
            <a:t>Náklady na implementaci</a:t>
          </a:r>
          <a:endParaRPr lang="cs-CZ" sz="1400" dirty="0"/>
        </a:p>
      </dgm:t>
    </dgm:pt>
    <dgm:pt modelId="{B16C0492-855C-45C8-948E-3D0FEE9BB6E5}" type="parTrans" cxnId="{24FFCFB0-4853-42E2-8DCC-1A577327D19C}">
      <dgm:prSet/>
      <dgm:spPr/>
      <dgm:t>
        <a:bodyPr/>
        <a:lstStyle/>
        <a:p>
          <a:endParaRPr lang="cs-CZ"/>
        </a:p>
      </dgm:t>
    </dgm:pt>
    <dgm:pt modelId="{CAF70AE5-C6DD-4697-B2D8-62625688BD8F}" type="sibTrans" cxnId="{24FFCFB0-4853-42E2-8DCC-1A577327D19C}">
      <dgm:prSet/>
      <dgm:spPr/>
      <dgm:t>
        <a:bodyPr/>
        <a:lstStyle/>
        <a:p>
          <a:endParaRPr lang="cs-CZ"/>
        </a:p>
      </dgm:t>
    </dgm:pt>
    <dgm:pt modelId="{C94C69AA-1E24-492E-9C4A-28FB7E162E4F}">
      <dgm:prSet custT="1"/>
      <dgm:spPr/>
      <dgm:t>
        <a:bodyPr/>
        <a:lstStyle/>
        <a:p>
          <a:r>
            <a:rPr lang="cs-CZ" sz="1400" dirty="0" smtClean="0"/>
            <a:t>Přímé náklady práce</a:t>
          </a:r>
          <a:endParaRPr lang="cs-CZ" sz="1400" dirty="0"/>
        </a:p>
      </dgm:t>
    </dgm:pt>
    <dgm:pt modelId="{7BC3215A-FD29-4A55-BA56-2F5B84BE5877}" type="parTrans" cxnId="{E8170AAB-FE24-41E8-A3C0-A4EF21CECD62}">
      <dgm:prSet/>
      <dgm:spPr/>
      <dgm:t>
        <a:bodyPr/>
        <a:lstStyle/>
        <a:p>
          <a:endParaRPr lang="cs-CZ"/>
        </a:p>
      </dgm:t>
    </dgm:pt>
    <dgm:pt modelId="{F31170DF-03DB-47D7-AA91-A4B952CFDA52}" type="sibTrans" cxnId="{E8170AAB-FE24-41E8-A3C0-A4EF21CECD62}">
      <dgm:prSet/>
      <dgm:spPr/>
      <dgm:t>
        <a:bodyPr/>
        <a:lstStyle/>
        <a:p>
          <a:endParaRPr lang="cs-CZ"/>
        </a:p>
      </dgm:t>
    </dgm:pt>
    <dgm:pt modelId="{CED8789B-D5CA-4829-9E9C-7D61F94F5CA5}">
      <dgm:prSet custT="1"/>
      <dgm:spPr/>
      <dgm:t>
        <a:bodyPr/>
        <a:lstStyle/>
        <a:p>
          <a:r>
            <a:rPr lang="cs-CZ" sz="1400" dirty="0" smtClean="0"/>
            <a:t>Režijní náklady</a:t>
          </a:r>
          <a:endParaRPr lang="cs-CZ" sz="1400" dirty="0"/>
        </a:p>
      </dgm:t>
    </dgm:pt>
    <dgm:pt modelId="{C722D01C-EAFD-492E-8DB2-B9C51630E5DA}" type="parTrans" cxnId="{37B0C82F-D1F2-4F73-95AE-3856999D5041}">
      <dgm:prSet/>
      <dgm:spPr/>
      <dgm:t>
        <a:bodyPr/>
        <a:lstStyle/>
        <a:p>
          <a:endParaRPr lang="cs-CZ"/>
        </a:p>
      </dgm:t>
    </dgm:pt>
    <dgm:pt modelId="{4156E9F4-4984-41BA-A04B-F919A2658DC1}" type="sibTrans" cxnId="{37B0C82F-D1F2-4F73-95AE-3856999D5041}">
      <dgm:prSet/>
      <dgm:spPr/>
      <dgm:t>
        <a:bodyPr/>
        <a:lstStyle/>
        <a:p>
          <a:endParaRPr lang="cs-CZ"/>
        </a:p>
      </dgm:t>
    </dgm:pt>
    <dgm:pt modelId="{FA8A7C8B-6696-416B-830E-F19B82E9E59F}">
      <dgm:prSet custT="1"/>
      <dgm:spPr/>
      <dgm:t>
        <a:bodyPr/>
        <a:lstStyle/>
        <a:p>
          <a:r>
            <a:rPr lang="cs-CZ" sz="1400" dirty="0" smtClean="0"/>
            <a:t>Náklady na vybavení</a:t>
          </a:r>
          <a:endParaRPr lang="cs-CZ" sz="1400" dirty="0"/>
        </a:p>
      </dgm:t>
    </dgm:pt>
    <dgm:pt modelId="{DADA6981-BDC6-4B5F-A1A2-4AC473E71A81}" type="parTrans" cxnId="{1CC98393-6FC3-4C15-BA6D-A275345046F1}">
      <dgm:prSet/>
      <dgm:spPr/>
      <dgm:t>
        <a:bodyPr/>
        <a:lstStyle/>
        <a:p>
          <a:endParaRPr lang="cs-CZ"/>
        </a:p>
      </dgm:t>
    </dgm:pt>
    <dgm:pt modelId="{2734DF22-4294-4501-B252-B1A444181277}" type="sibTrans" cxnId="{1CC98393-6FC3-4C15-BA6D-A275345046F1}">
      <dgm:prSet/>
      <dgm:spPr/>
      <dgm:t>
        <a:bodyPr/>
        <a:lstStyle/>
        <a:p>
          <a:endParaRPr lang="cs-CZ"/>
        </a:p>
      </dgm:t>
    </dgm:pt>
    <dgm:pt modelId="{AF60F007-894C-4790-A4E1-868504AEB2A9}">
      <dgm:prSet custT="1"/>
      <dgm:spPr/>
      <dgm:t>
        <a:bodyPr/>
        <a:lstStyle/>
        <a:p>
          <a:r>
            <a:rPr lang="cs-CZ" sz="1400" dirty="0" smtClean="0"/>
            <a:t>Náklady na externí služby</a:t>
          </a:r>
          <a:endParaRPr lang="cs-CZ" sz="1400" dirty="0"/>
        </a:p>
      </dgm:t>
    </dgm:pt>
    <dgm:pt modelId="{C22DBE53-25D3-499E-A8FC-BBB365F1AFC1}" type="parTrans" cxnId="{E01D3E7C-68DC-46D0-80A0-8072B8D3F162}">
      <dgm:prSet/>
      <dgm:spPr/>
      <dgm:t>
        <a:bodyPr/>
        <a:lstStyle/>
        <a:p>
          <a:endParaRPr lang="cs-CZ"/>
        </a:p>
      </dgm:t>
    </dgm:pt>
    <dgm:pt modelId="{242FC084-E53A-4FF1-ADBD-AC47CB0C6741}" type="sibTrans" cxnId="{E01D3E7C-68DC-46D0-80A0-8072B8D3F162}">
      <dgm:prSet/>
      <dgm:spPr/>
      <dgm:t>
        <a:bodyPr/>
        <a:lstStyle/>
        <a:p>
          <a:endParaRPr lang="cs-CZ"/>
        </a:p>
      </dgm:t>
    </dgm:pt>
    <dgm:pt modelId="{02C28D98-F83E-440A-9C27-10739E9B8C0B}">
      <dgm:prSet custT="1"/>
      <dgm:spPr/>
      <dgm:t>
        <a:bodyPr/>
        <a:lstStyle/>
        <a:p>
          <a:r>
            <a:rPr lang="cs-CZ" sz="1400" dirty="0" smtClean="0"/>
            <a:t>Materiálové náklady</a:t>
          </a:r>
          <a:endParaRPr lang="cs-CZ" sz="1400" dirty="0"/>
        </a:p>
      </dgm:t>
    </dgm:pt>
    <dgm:pt modelId="{F29FDCE7-0A27-489D-B996-6285ACEAFC3C}" type="parTrans" cxnId="{AB7C32CA-5187-432E-872A-22DECFFA3343}">
      <dgm:prSet/>
      <dgm:spPr/>
      <dgm:t>
        <a:bodyPr/>
        <a:lstStyle/>
        <a:p>
          <a:endParaRPr lang="cs-CZ"/>
        </a:p>
      </dgm:t>
    </dgm:pt>
    <dgm:pt modelId="{055BC2A6-9223-4D12-A43E-8E561F72E91D}" type="sibTrans" cxnId="{AB7C32CA-5187-432E-872A-22DECFFA3343}">
      <dgm:prSet/>
      <dgm:spPr/>
      <dgm:t>
        <a:bodyPr/>
        <a:lstStyle/>
        <a:p>
          <a:endParaRPr lang="cs-CZ"/>
        </a:p>
      </dgm:t>
    </dgm:pt>
    <dgm:pt modelId="{387BD8BE-EE75-4A04-B085-5292CA6CFC46}" type="pres">
      <dgm:prSet presAssocID="{47A7E22F-08F3-4E43-811C-55DBC732DD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ACF71D0-A29A-4E35-8356-32F60A1D5980}" type="pres">
      <dgm:prSet presAssocID="{1E0B8978-9859-457A-A765-92A20D0B982D}" presName="hierRoot1" presStyleCnt="0">
        <dgm:presLayoutVars>
          <dgm:hierBranch val="init"/>
        </dgm:presLayoutVars>
      </dgm:prSet>
      <dgm:spPr/>
    </dgm:pt>
    <dgm:pt modelId="{C7FCF224-2478-4846-B8BC-C160755B4AC6}" type="pres">
      <dgm:prSet presAssocID="{1E0B8978-9859-457A-A765-92A20D0B982D}" presName="rootComposite1" presStyleCnt="0"/>
      <dgm:spPr/>
    </dgm:pt>
    <dgm:pt modelId="{E1A6D903-E591-4912-B7D6-DE494BBD052E}" type="pres">
      <dgm:prSet presAssocID="{1E0B8978-9859-457A-A765-92A20D0B982D}" presName="rootText1" presStyleLbl="node0" presStyleIdx="0" presStyleCnt="1" custScaleX="546869" custScaleY="197974" custLinFactNeighborX="-19016" custLinFactNeighborY="-1033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2E293B3-C973-49B3-993D-0AB834D44D58}" type="pres">
      <dgm:prSet presAssocID="{1E0B8978-9859-457A-A765-92A20D0B982D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D218DA4-D15D-4C86-9B26-0C7F0AF46C05}" type="pres">
      <dgm:prSet presAssocID="{1E0B8978-9859-457A-A765-92A20D0B982D}" presName="hierChild2" presStyleCnt="0"/>
      <dgm:spPr/>
    </dgm:pt>
    <dgm:pt modelId="{753D6ADD-956F-4643-A4AC-7074C097336D}" type="pres">
      <dgm:prSet presAssocID="{E37869F5-0692-4FC5-96AB-90E9D4C3D4A3}" presName="Name37" presStyleLbl="parChTrans1D2" presStyleIdx="0" presStyleCnt="3"/>
      <dgm:spPr/>
      <dgm:t>
        <a:bodyPr/>
        <a:lstStyle/>
        <a:p>
          <a:endParaRPr lang="cs-CZ"/>
        </a:p>
      </dgm:t>
    </dgm:pt>
    <dgm:pt modelId="{531254BA-A946-41A6-828F-B92C4EB4D5DE}" type="pres">
      <dgm:prSet presAssocID="{7C4E05B9-1D75-4628-A520-54EE964215DE}" presName="hierRoot2" presStyleCnt="0">
        <dgm:presLayoutVars>
          <dgm:hierBranch/>
        </dgm:presLayoutVars>
      </dgm:prSet>
      <dgm:spPr/>
    </dgm:pt>
    <dgm:pt modelId="{8CB755EA-4423-42B0-9ED4-8CEA4A91BDDD}" type="pres">
      <dgm:prSet presAssocID="{7C4E05B9-1D75-4628-A520-54EE964215DE}" presName="rootComposite" presStyleCnt="0"/>
      <dgm:spPr/>
    </dgm:pt>
    <dgm:pt modelId="{1B3FD225-319A-44F5-BF79-121906243146}" type="pres">
      <dgm:prSet presAssocID="{7C4E05B9-1D75-4628-A520-54EE964215DE}" presName="rootText" presStyleLbl="node2" presStyleIdx="0" presStyleCnt="3" custScaleX="294563" custScaleY="294443" custLinFactNeighborX="10849" custLinFactNeighborY="562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E1ACD7E-07AA-453F-A11E-D1CFC94946DA}" type="pres">
      <dgm:prSet presAssocID="{7C4E05B9-1D75-4628-A520-54EE964215DE}" presName="rootConnector" presStyleLbl="node2" presStyleIdx="0" presStyleCnt="3"/>
      <dgm:spPr/>
      <dgm:t>
        <a:bodyPr/>
        <a:lstStyle/>
        <a:p>
          <a:endParaRPr lang="cs-CZ"/>
        </a:p>
      </dgm:t>
    </dgm:pt>
    <dgm:pt modelId="{50C3CC8C-ACD0-4EBA-A618-448E8067DDB3}" type="pres">
      <dgm:prSet presAssocID="{7C4E05B9-1D75-4628-A520-54EE964215DE}" presName="hierChild4" presStyleCnt="0"/>
      <dgm:spPr/>
    </dgm:pt>
    <dgm:pt modelId="{99008D5B-5B8D-4400-8A00-092AA2C7E3CB}" type="pres">
      <dgm:prSet presAssocID="{7C4E05B9-1D75-4628-A520-54EE964215DE}" presName="hierChild5" presStyleCnt="0"/>
      <dgm:spPr/>
    </dgm:pt>
    <dgm:pt modelId="{CF47DE97-5920-41F4-A0B9-4516CD237063}" type="pres">
      <dgm:prSet presAssocID="{6F622C1A-4EC8-4158-9C27-9245CCA72603}" presName="Name37" presStyleLbl="parChTrans1D2" presStyleIdx="1" presStyleCnt="3"/>
      <dgm:spPr/>
      <dgm:t>
        <a:bodyPr/>
        <a:lstStyle/>
        <a:p>
          <a:endParaRPr lang="cs-CZ"/>
        </a:p>
      </dgm:t>
    </dgm:pt>
    <dgm:pt modelId="{8768324D-F690-42AE-9E15-0F9C390B46DB}" type="pres">
      <dgm:prSet presAssocID="{921412C1-0077-42FE-8EC4-A3B3CB1194FB}" presName="hierRoot2" presStyleCnt="0">
        <dgm:presLayoutVars>
          <dgm:hierBranch/>
        </dgm:presLayoutVars>
      </dgm:prSet>
      <dgm:spPr/>
    </dgm:pt>
    <dgm:pt modelId="{AC9A01DD-6E77-4999-AEFF-9450DB2C96A3}" type="pres">
      <dgm:prSet presAssocID="{921412C1-0077-42FE-8EC4-A3B3CB1194FB}" presName="rootComposite" presStyleCnt="0"/>
      <dgm:spPr/>
    </dgm:pt>
    <dgm:pt modelId="{CD5C80EC-8970-4E7C-A244-C64C0F815CCF}" type="pres">
      <dgm:prSet presAssocID="{921412C1-0077-42FE-8EC4-A3B3CB1194FB}" presName="rootText" presStyleLbl="node2" presStyleIdx="1" presStyleCnt="3" custScaleX="372605" custScaleY="294443" custLinFactNeighborX="1837" custLinFactNeighborY="562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182188-B04C-4578-AF6B-BEE0154FDF19}" type="pres">
      <dgm:prSet presAssocID="{921412C1-0077-42FE-8EC4-A3B3CB1194FB}" presName="rootConnector" presStyleLbl="node2" presStyleIdx="1" presStyleCnt="3"/>
      <dgm:spPr/>
      <dgm:t>
        <a:bodyPr/>
        <a:lstStyle/>
        <a:p>
          <a:endParaRPr lang="cs-CZ"/>
        </a:p>
      </dgm:t>
    </dgm:pt>
    <dgm:pt modelId="{6565793C-1462-4B7C-8069-00C041CEFC5F}" type="pres">
      <dgm:prSet presAssocID="{921412C1-0077-42FE-8EC4-A3B3CB1194FB}" presName="hierChild4" presStyleCnt="0"/>
      <dgm:spPr/>
    </dgm:pt>
    <dgm:pt modelId="{D579C332-9DFD-4529-ABD3-F71D6C3E26C1}" type="pres">
      <dgm:prSet presAssocID="{B16C0492-855C-45C8-948E-3D0FEE9BB6E5}" presName="Name35" presStyleLbl="parChTrans1D3" presStyleIdx="0" presStyleCnt="6"/>
      <dgm:spPr/>
      <dgm:t>
        <a:bodyPr/>
        <a:lstStyle/>
        <a:p>
          <a:endParaRPr lang="cs-CZ"/>
        </a:p>
      </dgm:t>
    </dgm:pt>
    <dgm:pt modelId="{CBBDCC7E-350A-454A-84D8-4A163C045B86}" type="pres">
      <dgm:prSet presAssocID="{D4F23A6C-4B71-403F-BE7E-DC8FBD15D3F4}" presName="hierRoot2" presStyleCnt="0">
        <dgm:presLayoutVars>
          <dgm:hierBranch/>
        </dgm:presLayoutVars>
      </dgm:prSet>
      <dgm:spPr/>
    </dgm:pt>
    <dgm:pt modelId="{9376532C-0145-4C38-B4CB-6FBC1593F9AF}" type="pres">
      <dgm:prSet presAssocID="{D4F23A6C-4B71-403F-BE7E-DC8FBD15D3F4}" presName="rootComposite" presStyleCnt="0"/>
      <dgm:spPr/>
    </dgm:pt>
    <dgm:pt modelId="{8F70A16D-1E0E-4518-96E3-9335A782C8D3}" type="pres">
      <dgm:prSet presAssocID="{D4F23A6C-4B71-403F-BE7E-DC8FBD15D3F4}" presName="rootText" presStyleLbl="node3" presStyleIdx="0" presStyleCnt="6" custScaleX="169270" custScaleY="230721" custLinFactY="92223" custLinFactNeighborX="-63934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7735F7-9698-4B6D-AD45-C659E555DD08}" type="pres">
      <dgm:prSet presAssocID="{D4F23A6C-4B71-403F-BE7E-DC8FBD15D3F4}" presName="rootConnector" presStyleLbl="node3" presStyleIdx="0" presStyleCnt="6"/>
      <dgm:spPr/>
      <dgm:t>
        <a:bodyPr/>
        <a:lstStyle/>
        <a:p>
          <a:endParaRPr lang="cs-CZ"/>
        </a:p>
      </dgm:t>
    </dgm:pt>
    <dgm:pt modelId="{84569353-8D75-4954-89A5-7423F3127AFD}" type="pres">
      <dgm:prSet presAssocID="{D4F23A6C-4B71-403F-BE7E-DC8FBD15D3F4}" presName="hierChild4" presStyleCnt="0"/>
      <dgm:spPr/>
    </dgm:pt>
    <dgm:pt modelId="{57400C18-D6B6-4F79-8050-B1D21E35A0B9}" type="pres">
      <dgm:prSet presAssocID="{D4F23A6C-4B71-403F-BE7E-DC8FBD15D3F4}" presName="hierChild5" presStyleCnt="0"/>
      <dgm:spPr/>
    </dgm:pt>
    <dgm:pt modelId="{AE2876EA-0846-43F8-94C4-E46EC497DD22}" type="pres">
      <dgm:prSet presAssocID="{7BC3215A-FD29-4A55-BA56-2F5B84BE5877}" presName="Name35" presStyleLbl="parChTrans1D3" presStyleIdx="1" presStyleCnt="6"/>
      <dgm:spPr/>
      <dgm:t>
        <a:bodyPr/>
        <a:lstStyle/>
        <a:p>
          <a:endParaRPr lang="cs-CZ"/>
        </a:p>
      </dgm:t>
    </dgm:pt>
    <dgm:pt modelId="{6B8FE6BE-CCC6-4218-8648-E198F8119111}" type="pres">
      <dgm:prSet presAssocID="{C94C69AA-1E24-492E-9C4A-28FB7E162E4F}" presName="hierRoot2" presStyleCnt="0">
        <dgm:presLayoutVars>
          <dgm:hierBranch/>
        </dgm:presLayoutVars>
      </dgm:prSet>
      <dgm:spPr/>
    </dgm:pt>
    <dgm:pt modelId="{8132E087-2147-4F9A-A468-D92E5A4B65E2}" type="pres">
      <dgm:prSet presAssocID="{C94C69AA-1E24-492E-9C4A-28FB7E162E4F}" presName="rootComposite" presStyleCnt="0"/>
      <dgm:spPr/>
    </dgm:pt>
    <dgm:pt modelId="{3A108D45-33BC-4C72-B538-B675483591C6}" type="pres">
      <dgm:prSet presAssocID="{C94C69AA-1E24-492E-9C4A-28FB7E162E4F}" presName="rootText" presStyleLbl="node3" presStyleIdx="1" presStyleCnt="6" custScaleX="162407" custScaleY="240567" custLinFactY="92223" custLinFactNeighborX="-1068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B78E9C-58BC-487C-AA9D-10725DB85BA0}" type="pres">
      <dgm:prSet presAssocID="{C94C69AA-1E24-492E-9C4A-28FB7E162E4F}" presName="rootConnector" presStyleLbl="node3" presStyleIdx="1" presStyleCnt="6"/>
      <dgm:spPr/>
      <dgm:t>
        <a:bodyPr/>
        <a:lstStyle/>
        <a:p>
          <a:endParaRPr lang="cs-CZ"/>
        </a:p>
      </dgm:t>
    </dgm:pt>
    <dgm:pt modelId="{D895EBE4-5A50-4A29-A5B3-953E84D04A74}" type="pres">
      <dgm:prSet presAssocID="{C94C69AA-1E24-492E-9C4A-28FB7E162E4F}" presName="hierChild4" presStyleCnt="0"/>
      <dgm:spPr/>
    </dgm:pt>
    <dgm:pt modelId="{AC4339AF-D8E9-4A6C-92FD-620264E3C0DA}" type="pres">
      <dgm:prSet presAssocID="{C94C69AA-1E24-492E-9C4A-28FB7E162E4F}" presName="hierChild5" presStyleCnt="0"/>
      <dgm:spPr/>
    </dgm:pt>
    <dgm:pt modelId="{E52B4F08-5393-46C3-869F-BBB62478B936}" type="pres">
      <dgm:prSet presAssocID="{C722D01C-EAFD-492E-8DB2-B9C51630E5DA}" presName="Name35" presStyleLbl="parChTrans1D3" presStyleIdx="2" presStyleCnt="6"/>
      <dgm:spPr/>
      <dgm:t>
        <a:bodyPr/>
        <a:lstStyle/>
        <a:p>
          <a:endParaRPr lang="cs-CZ"/>
        </a:p>
      </dgm:t>
    </dgm:pt>
    <dgm:pt modelId="{EAE78324-10A6-4DDF-B951-40D02CCBEE4F}" type="pres">
      <dgm:prSet presAssocID="{CED8789B-D5CA-4829-9E9C-7D61F94F5CA5}" presName="hierRoot2" presStyleCnt="0">
        <dgm:presLayoutVars>
          <dgm:hierBranch val="init"/>
        </dgm:presLayoutVars>
      </dgm:prSet>
      <dgm:spPr/>
    </dgm:pt>
    <dgm:pt modelId="{2586083E-7D7C-40F5-8447-5AAEC70AD915}" type="pres">
      <dgm:prSet presAssocID="{CED8789B-D5CA-4829-9E9C-7D61F94F5CA5}" presName="rootComposite" presStyleCnt="0"/>
      <dgm:spPr/>
    </dgm:pt>
    <dgm:pt modelId="{FE94F36C-7C7C-4566-9B37-9D888D11EA9C}" type="pres">
      <dgm:prSet presAssocID="{CED8789B-D5CA-4829-9E9C-7D61F94F5CA5}" presName="rootText" presStyleLbl="node3" presStyleIdx="2" presStyleCnt="6" custScaleX="117146" custScaleY="240567" custLinFactY="92223" custLinFactNeighborX="5343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461E84-1B03-40D3-8F43-BEC1896D1A91}" type="pres">
      <dgm:prSet presAssocID="{CED8789B-D5CA-4829-9E9C-7D61F94F5CA5}" presName="rootConnector" presStyleLbl="node3" presStyleIdx="2" presStyleCnt="6"/>
      <dgm:spPr/>
      <dgm:t>
        <a:bodyPr/>
        <a:lstStyle/>
        <a:p>
          <a:endParaRPr lang="cs-CZ"/>
        </a:p>
      </dgm:t>
    </dgm:pt>
    <dgm:pt modelId="{23951493-3A64-4B4B-B284-3A2367D4BC3C}" type="pres">
      <dgm:prSet presAssocID="{CED8789B-D5CA-4829-9E9C-7D61F94F5CA5}" presName="hierChild4" presStyleCnt="0"/>
      <dgm:spPr/>
    </dgm:pt>
    <dgm:pt modelId="{12228F47-620E-4F91-B3F2-D34E3CDCB965}" type="pres">
      <dgm:prSet presAssocID="{CED8789B-D5CA-4829-9E9C-7D61F94F5CA5}" presName="hierChild5" presStyleCnt="0"/>
      <dgm:spPr/>
    </dgm:pt>
    <dgm:pt modelId="{925E84F2-CD73-42FD-9C97-8CF3AFAB5E69}" type="pres">
      <dgm:prSet presAssocID="{DADA6981-BDC6-4B5F-A1A2-4AC473E71A81}" presName="Name35" presStyleLbl="parChTrans1D3" presStyleIdx="3" presStyleCnt="6"/>
      <dgm:spPr/>
      <dgm:t>
        <a:bodyPr/>
        <a:lstStyle/>
        <a:p>
          <a:endParaRPr lang="cs-CZ"/>
        </a:p>
      </dgm:t>
    </dgm:pt>
    <dgm:pt modelId="{48441724-801C-4DFA-B901-0B0C70F4BD5A}" type="pres">
      <dgm:prSet presAssocID="{FA8A7C8B-6696-416B-830E-F19B82E9E59F}" presName="hierRoot2" presStyleCnt="0">
        <dgm:presLayoutVars>
          <dgm:hierBranch val="init"/>
        </dgm:presLayoutVars>
      </dgm:prSet>
      <dgm:spPr/>
    </dgm:pt>
    <dgm:pt modelId="{02FE2AE8-BFDE-49CB-BD09-BE15EC99EA72}" type="pres">
      <dgm:prSet presAssocID="{FA8A7C8B-6696-416B-830E-F19B82E9E59F}" presName="rootComposite" presStyleCnt="0"/>
      <dgm:spPr/>
    </dgm:pt>
    <dgm:pt modelId="{C1C9360E-B542-4BCB-899B-50F276562BC2}" type="pres">
      <dgm:prSet presAssocID="{FA8A7C8B-6696-416B-830E-F19B82E9E59F}" presName="rootText" presStyleLbl="node3" presStyleIdx="3" presStyleCnt="6" custScaleX="142196" custScaleY="240567" custLinFactY="92223" custLinFactNeighborX="11820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ABE89C5-C0E0-4382-9B45-E991B2B0FAA9}" type="pres">
      <dgm:prSet presAssocID="{FA8A7C8B-6696-416B-830E-F19B82E9E59F}" presName="rootConnector" presStyleLbl="node3" presStyleIdx="3" presStyleCnt="6"/>
      <dgm:spPr/>
      <dgm:t>
        <a:bodyPr/>
        <a:lstStyle/>
        <a:p>
          <a:endParaRPr lang="cs-CZ"/>
        </a:p>
      </dgm:t>
    </dgm:pt>
    <dgm:pt modelId="{E5C19F7D-E797-49DA-86F0-5E11524860EB}" type="pres">
      <dgm:prSet presAssocID="{FA8A7C8B-6696-416B-830E-F19B82E9E59F}" presName="hierChild4" presStyleCnt="0"/>
      <dgm:spPr/>
    </dgm:pt>
    <dgm:pt modelId="{5C83A04D-FE88-483C-8553-B8053F84AF49}" type="pres">
      <dgm:prSet presAssocID="{FA8A7C8B-6696-416B-830E-F19B82E9E59F}" presName="hierChild5" presStyleCnt="0"/>
      <dgm:spPr/>
    </dgm:pt>
    <dgm:pt modelId="{75F6DD77-D2EB-4EF2-BD2B-90F3A1D9D194}" type="pres">
      <dgm:prSet presAssocID="{F29FDCE7-0A27-489D-B996-6285ACEAFC3C}" presName="Name35" presStyleLbl="parChTrans1D3" presStyleIdx="4" presStyleCnt="6"/>
      <dgm:spPr/>
      <dgm:t>
        <a:bodyPr/>
        <a:lstStyle/>
        <a:p>
          <a:endParaRPr lang="cs-CZ"/>
        </a:p>
      </dgm:t>
    </dgm:pt>
    <dgm:pt modelId="{832F4F65-F6A8-4D12-A6F9-406D713B15B5}" type="pres">
      <dgm:prSet presAssocID="{02C28D98-F83E-440A-9C27-10739E9B8C0B}" presName="hierRoot2" presStyleCnt="0">
        <dgm:presLayoutVars>
          <dgm:hierBranch val="init"/>
        </dgm:presLayoutVars>
      </dgm:prSet>
      <dgm:spPr/>
    </dgm:pt>
    <dgm:pt modelId="{2743688C-31F6-430E-9846-464D6790D500}" type="pres">
      <dgm:prSet presAssocID="{02C28D98-F83E-440A-9C27-10739E9B8C0B}" presName="rootComposite" presStyleCnt="0"/>
      <dgm:spPr/>
    </dgm:pt>
    <dgm:pt modelId="{45C4756A-E3A5-4DAC-98A8-ED1846277C74}" type="pres">
      <dgm:prSet presAssocID="{02C28D98-F83E-440A-9C27-10739E9B8C0B}" presName="rootText" presStyleLbl="node3" presStyleIdx="4" presStyleCnt="6" custScaleX="157412" custScaleY="240535" custLinFactY="96077" custLinFactNeighborX="11325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82D5060-7CEE-4807-B5D5-59EF8DCDEF39}" type="pres">
      <dgm:prSet presAssocID="{02C28D98-F83E-440A-9C27-10739E9B8C0B}" presName="rootConnector" presStyleLbl="node3" presStyleIdx="4" presStyleCnt="6"/>
      <dgm:spPr/>
      <dgm:t>
        <a:bodyPr/>
        <a:lstStyle/>
        <a:p>
          <a:endParaRPr lang="cs-CZ"/>
        </a:p>
      </dgm:t>
    </dgm:pt>
    <dgm:pt modelId="{D06CE3CA-D20D-4D0A-A7E8-C2289728656E}" type="pres">
      <dgm:prSet presAssocID="{02C28D98-F83E-440A-9C27-10739E9B8C0B}" presName="hierChild4" presStyleCnt="0"/>
      <dgm:spPr/>
    </dgm:pt>
    <dgm:pt modelId="{86B3E6EE-3050-4314-ACCE-54B40B763A78}" type="pres">
      <dgm:prSet presAssocID="{02C28D98-F83E-440A-9C27-10739E9B8C0B}" presName="hierChild5" presStyleCnt="0"/>
      <dgm:spPr/>
    </dgm:pt>
    <dgm:pt modelId="{93069A56-82B9-461F-84F6-1EDB0795E345}" type="pres">
      <dgm:prSet presAssocID="{C22DBE53-25D3-499E-A8FC-BBB365F1AFC1}" presName="Name35" presStyleLbl="parChTrans1D3" presStyleIdx="5" presStyleCnt="6"/>
      <dgm:spPr/>
      <dgm:t>
        <a:bodyPr/>
        <a:lstStyle/>
        <a:p>
          <a:endParaRPr lang="cs-CZ"/>
        </a:p>
      </dgm:t>
    </dgm:pt>
    <dgm:pt modelId="{8A6595E5-7D6B-45BB-BB2C-1E76413D7130}" type="pres">
      <dgm:prSet presAssocID="{AF60F007-894C-4790-A4E1-868504AEB2A9}" presName="hierRoot2" presStyleCnt="0">
        <dgm:presLayoutVars>
          <dgm:hierBranch val="init"/>
        </dgm:presLayoutVars>
      </dgm:prSet>
      <dgm:spPr/>
    </dgm:pt>
    <dgm:pt modelId="{BC4C369D-3170-42EA-A772-DA7DD8397686}" type="pres">
      <dgm:prSet presAssocID="{AF60F007-894C-4790-A4E1-868504AEB2A9}" presName="rootComposite" presStyleCnt="0"/>
      <dgm:spPr/>
    </dgm:pt>
    <dgm:pt modelId="{A6701978-A4CC-44F2-BAE6-05CEC1F27D9B}" type="pres">
      <dgm:prSet presAssocID="{AF60F007-894C-4790-A4E1-868504AEB2A9}" presName="rootText" presStyleLbl="node3" presStyleIdx="5" presStyleCnt="6" custScaleX="140911" custScaleY="240567" custLinFactY="92223" custLinFactNeighborX="90517" custLinFactNeighborY="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7B0113-624B-420F-9681-B7F50E4D7A8E}" type="pres">
      <dgm:prSet presAssocID="{AF60F007-894C-4790-A4E1-868504AEB2A9}" presName="rootConnector" presStyleLbl="node3" presStyleIdx="5" presStyleCnt="6"/>
      <dgm:spPr/>
      <dgm:t>
        <a:bodyPr/>
        <a:lstStyle/>
        <a:p>
          <a:endParaRPr lang="cs-CZ"/>
        </a:p>
      </dgm:t>
    </dgm:pt>
    <dgm:pt modelId="{28390ED8-1040-4A12-8C17-242D28C3E6E0}" type="pres">
      <dgm:prSet presAssocID="{AF60F007-894C-4790-A4E1-868504AEB2A9}" presName="hierChild4" presStyleCnt="0"/>
      <dgm:spPr/>
    </dgm:pt>
    <dgm:pt modelId="{86FB6DFA-DEBD-44F6-AB68-C933EB046B59}" type="pres">
      <dgm:prSet presAssocID="{AF60F007-894C-4790-A4E1-868504AEB2A9}" presName="hierChild5" presStyleCnt="0"/>
      <dgm:spPr/>
    </dgm:pt>
    <dgm:pt modelId="{2F760AA8-F680-495B-BA6D-A9861EA27E32}" type="pres">
      <dgm:prSet presAssocID="{921412C1-0077-42FE-8EC4-A3B3CB1194FB}" presName="hierChild5" presStyleCnt="0"/>
      <dgm:spPr/>
    </dgm:pt>
    <dgm:pt modelId="{97F91E41-5ADC-4314-BEC1-7F915EF5A7CF}" type="pres">
      <dgm:prSet presAssocID="{98C3B81A-5804-43DB-8707-0BE0F95EB8B9}" presName="Name37" presStyleLbl="parChTrans1D2" presStyleIdx="2" presStyleCnt="3"/>
      <dgm:spPr/>
      <dgm:t>
        <a:bodyPr/>
        <a:lstStyle/>
        <a:p>
          <a:endParaRPr lang="cs-CZ"/>
        </a:p>
      </dgm:t>
    </dgm:pt>
    <dgm:pt modelId="{CC02739B-494E-4268-AEA7-2392D200FFD5}" type="pres">
      <dgm:prSet presAssocID="{E2DACDC8-73C9-4B28-A53C-8F4D75A69FC6}" presName="hierRoot2" presStyleCnt="0">
        <dgm:presLayoutVars>
          <dgm:hierBranch/>
        </dgm:presLayoutVars>
      </dgm:prSet>
      <dgm:spPr/>
    </dgm:pt>
    <dgm:pt modelId="{368EA76B-89FD-49CA-B04A-812D42D10589}" type="pres">
      <dgm:prSet presAssocID="{E2DACDC8-73C9-4B28-A53C-8F4D75A69FC6}" presName="rootComposite" presStyleCnt="0"/>
      <dgm:spPr/>
    </dgm:pt>
    <dgm:pt modelId="{6488FFA1-6016-4AEF-8B1B-4D56348C3CCF}" type="pres">
      <dgm:prSet presAssocID="{E2DACDC8-73C9-4B28-A53C-8F4D75A69FC6}" presName="rootText" presStyleLbl="node2" presStyleIdx="2" presStyleCnt="3" custScaleX="312177" custScaleY="294443" custLinFactNeighborX="-4070" custLinFactNeighborY="562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358FF95-3D7D-4E62-B47E-C0147F9A2593}" type="pres">
      <dgm:prSet presAssocID="{E2DACDC8-73C9-4B28-A53C-8F4D75A69FC6}" presName="rootConnector" presStyleLbl="node2" presStyleIdx="2" presStyleCnt="3"/>
      <dgm:spPr/>
      <dgm:t>
        <a:bodyPr/>
        <a:lstStyle/>
        <a:p>
          <a:endParaRPr lang="cs-CZ"/>
        </a:p>
      </dgm:t>
    </dgm:pt>
    <dgm:pt modelId="{4C9699B9-18BD-4405-801A-DE70BC11FAA3}" type="pres">
      <dgm:prSet presAssocID="{E2DACDC8-73C9-4B28-A53C-8F4D75A69FC6}" presName="hierChild4" presStyleCnt="0"/>
      <dgm:spPr/>
    </dgm:pt>
    <dgm:pt modelId="{868B4E4C-BB79-42E1-9A8A-C41BBA53C7E1}" type="pres">
      <dgm:prSet presAssocID="{E2DACDC8-73C9-4B28-A53C-8F4D75A69FC6}" presName="hierChild5" presStyleCnt="0"/>
      <dgm:spPr/>
    </dgm:pt>
    <dgm:pt modelId="{042610B3-18E3-46B3-9BA7-515EDBE80843}" type="pres">
      <dgm:prSet presAssocID="{1E0B8978-9859-457A-A765-92A20D0B982D}" presName="hierChild3" presStyleCnt="0"/>
      <dgm:spPr/>
    </dgm:pt>
  </dgm:ptLst>
  <dgm:cxnLst>
    <dgm:cxn modelId="{0859E966-2291-4A32-9C0C-7D6E28DF8C2B}" srcId="{47A7E22F-08F3-4E43-811C-55DBC732DDBD}" destId="{1E0B8978-9859-457A-A765-92A20D0B982D}" srcOrd="0" destOrd="0" parTransId="{563056F0-EB1D-47EA-97DF-A50561D1AC37}" sibTransId="{8EB69603-2B43-4044-81E0-D4DD93B68C0A}"/>
    <dgm:cxn modelId="{92D2DA5A-26C4-4A01-AF65-96764CF5A2EC}" srcId="{1E0B8978-9859-457A-A765-92A20D0B982D}" destId="{E2DACDC8-73C9-4B28-A53C-8F4D75A69FC6}" srcOrd="2" destOrd="0" parTransId="{98C3B81A-5804-43DB-8707-0BE0F95EB8B9}" sibTransId="{0E7B3EF8-C032-4DC5-B686-A1D50B2D48E6}"/>
    <dgm:cxn modelId="{922F7175-714A-4AE7-AC8A-53ACDD0BE2C6}" type="presOf" srcId="{C94C69AA-1E24-492E-9C4A-28FB7E162E4F}" destId="{BAB78E9C-58BC-487C-AA9D-10725DB85BA0}" srcOrd="1" destOrd="0" presId="urn:microsoft.com/office/officeart/2005/8/layout/orgChart1"/>
    <dgm:cxn modelId="{64F0A3D7-6974-4CEF-AD40-43A723A469E8}" srcId="{1E0B8978-9859-457A-A765-92A20D0B982D}" destId="{921412C1-0077-42FE-8EC4-A3B3CB1194FB}" srcOrd="1" destOrd="0" parTransId="{6F622C1A-4EC8-4158-9C27-9245CCA72603}" sibTransId="{123ADDF7-C7DF-45CE-8EE6-610AC9477997}"/>
    <dgm:cxn modelId="{E8170AAB-FE24-41E8-A3C0-A4EF21CECD62}" srcId="{921412C1-0077-42FE-8EC4-A3B3CB1194FB}" destId="{C94C69AA-1E24-492E-9C4A-28FB7E162E4F}" srcOrd="1" destOrd="0" parTransId="{7BC3215A-FD29-4A55-BA56-2F5B84BE5877}" sibTransId="{F31170DF-03DB-47D7-AA91-A4B952CFDA52}"/>
    <dgm:cxn modelId="{A238E8FD-63E3-46CC-A274-5120655094D2}" type="presOf" srcId="{1E0B8978-9859-457A-A765-92A20D0B982D}" destId="{E1A6D903-E591-4912-B7D6-DE494BBD052E}" srcOrd="0" destOrd="0" presId="urn:microsoft.com/office/officeart/2005/8/layout/orgChart1"/>
    <dgm:cxn modelId="{E9B3D685-55E9-4C62-B97F-5C2CD0BBDA50}" type="presOf" srcId="{47A7E22F-08F3-4E43-811C-55DBC732DDBD}" destId="{387BD8BE-EE75-4A04-B085-5292CA6CFC46}" srcOrd="0" destOrd="0" presId="urn:microsoft.com/office/officeart/2005/8/layout/orgChart1"/>
    <dgm:cxn modelId="{D0C7CFBD-017B-4EF4-8709-EA3C36610EF2}" type="presOf" srcId="{D4F23A6C-4B71-403F-BE7E-DC8FBD15D3F4}" destId="{8F70A16D-1E0E-4518-96E3-9335A782C8D3}" srcOrd="0" destOrd="0" presId="urn:microsoft.com/office/officeart/2005/8/layout/orgChart1"/>
    <dgm:cxn modelId="{C9BE77C5-290C-4AF2-9FB4-91E37E5BD7AB}" type="presOf" srcId="{AF60F007-894C-4790-A4E1-868504AEB2A9}" destId="{157B0113-624B-420F-9681-B7F50E4D7A8E}" srcOrd="1" destOrd="0" presId="urn:microsoft.com/office/officeart/2005/8/layout/orgChart1"/>
    <dgm:cxn modelId="{F43F2F29-9199-4A46-8793-B6DB87B94B39}" type="presOf" srcId="{7BC3215A-FD29-4A55-BA56-2F5B84BE5877}" destId="{AE2876EA-0846-43F8-94C4-E46EC497DD22}" srcOrd="0" destOrd="0" presId="urn:microsoft.com/office/officeart/2005/8/layout/orgChart1"/>
    <dgm:cxn modelId="{3BB70A6B-5861-4FEB-8FBA-4F2D0A74787D}" type="presOf" srcId="{7C4E05B9-1D75-4628-A520-54EE964215DE}" destId="{9E1ACD7E-07AA-453F-A11E-D1CFC94946DA}" srcOrd="1" destOrd="0" presId="urn:microsoft.com/office/officeart/2005/8/layout/orgChart1"/>
    <dgm:cxn modelId="{ECFC40A6-6E5B-4412-86B6-4A1E30A24B96}" type="presOf" srcId="{B16C0492-855C-45C8-948E-3D0FEE9BB6E5}" destId="{D579C332-9DFD-4529-ABD3-F71D6C3E26C1}" srcOrd="0" destOrd="0" presId="urn:microsoft.com/office/officeart/2005/8/layout/orgChart1"/>
    <dgm:cxn modelId="{A1D05FDA-8929-46FE-A718-8B75EE2F59AA}" type="presOf" srcId="{02C28D98-F83E-440A-9C27-10739E9B8C0B}" destId="{45C4756A-E3A5-4DAC-98A8-ED1846277C74}" srcOrd="0" destOrd="0" presId="urn:microsoft.com/office/officeart/2005/8/layout/orgChart1"/>
    <dgm:cxn modelId="{2BEFE0DE-78A1-4A89-84A4-111AE306A32D}" type="presOf" srcId="{6F622C1A-4EC8-4158-9C27-9245CCA72603}" destId="{CF47DE97-5920-41F4-A0B9-4516CD237063}" srcOrd="0" destOrd="0" presId="urn:microsoft.com/office/officeart/2005/8/layout/orgChart1"/>
    <dgm:cxn modelId="{37B0C82F-D1F2-4F73-95AE-3856999D5041}" srcId="{921412C1-0077-42FE-8EC4-A3B3CB1194FB}" destId="{CED8789B-D5CA-4829-9E9C-7D61F94F5CA5}" srcOrd="2" destOrd="0" parTransId="{C722D01C-EAFD-492E-8DB2-B9C51630E5DA}" sibTransId="{4156E9F4-4984-41BA-A04B-F919A2658DC1}"/>
    <dgm:cxn modelId="{9AC613C0-E1A0-40D2-8022-2F1602A3175B}" type="presOf" srcId="{D4F23A6C-4B71-403F-BE7E-DC8FBD15D3F4}" destId="{BF7735F7-9698-4B6D-AD45-C659E555DD08}" srcOrd="1" destOrd="0" presId="urn:microsoft.com/office/officeart/2005/8/layout/orgChart1"/>
    <dgm:cxn modelId="{CDC1FE9B-40F9-4FD4-AD79-F2CB7D5C2DD4}" type="presOf" srcId="{AF60F007-894C-4790-A4E1-868504AEB2A9}" destId="{A6701978-A4CC-44F2-BAE6-05CEC1F27D9B}" srcOrd="0" destOrd="0" presId="urn:microsoft.com/office/officeart/2005/8/layout/orgChart1"/>
    <dgm:cxn modelId="{5673D766-BAAB-419A-80E6-0CC8D4EAFEDF}" type="presOf" srcId="{921412C1-0077-42FE-8EC4-A3B3CB1194FB}" destId="{CD5C80EC-8970-4E7C-A244-C64C0F815CCF}" srcOrd="0" destOrd="0" presId="urn:microsoft.com/office/officeart/2005/8/layout/orgChart1"/>
    <dgm:cxn modelId="{02CF7EB1-DF3C-400E-84F9-21979B498E2C}" type="presOf" srcId="{921412C1-0077-42FE-8EC4-A3B3CB1194FB}" destId="{9F182188-B04C-4578-AF6B-BEE0154FDF19}" srcOrd="1" destOrd="0" presId="urn:microsoft.com/office/officeart/2005/8/layout/orgChart1"/>
    <dgm:cxn modelId="{6BB307C1-9810-4FEC-B066-D07FD40FF971}" type="presOf" srcId="{CED8789B-D5CA-4829-9E9C-7D61F94F5CA5}" destId="{FE94F36C-7C7C-4566-9B37-9D888D11EA9C}" srcOrd="0" destOrd="0" presId="urn:microsoft.com/office/officeart/2005/8/layout/orgChart1"/>
    <dgm:cxn modelId="{9BFD5954-A8BE-4821-A4FC-C2A3BC2CAFC7}" type="presOf" srcId="{CED8789B-D5CA-4829-9E9C-7D61F94F5CA5}" destId="{99461E84-1B03-40D3-8F43-BEC1896D1A91}" srcOrd="1" destOrd="0" presId="urn:microsoft.com/office/officeart/2005/8/layout/orgChart1"/>
    <dgm:cxn modelId="{B5DC3D32-9562-46F3-BDD7-0F39C2498C37}" type="presOf" srcId="{E37869F5-0692-4FC5-96AB-90E9D4C3D4A3}" destId="{753D6ADD-956F-4643-A4AC-7074C097336D}" srcOrd="0" destOrd="0" presId="urn:microsoft.com/office/officeart/2005/8/layout/orgChart1"/>
    <dgm:cxn modelId="{E96A278A-6F8F-4243-93A1-D9CA39960D99}" srcId="{1E0B8978-9859-457A-A765-92A20D0B982D}" destId="{7C4E05B9-1D75-4628-A520-54EE964215DE}" srcOrd="0" destOrd="0" parTransId="{E37869F5-0692-4FC5-96AB-90E9D4C3D4A3}" sibTransId="{4B9AEB24-0824-4250-8FDE-970752396089}"/>
    <dgm:cxn modelId="{069B0ED0-B1A8-4A15-97F5-75684B5894BB}" type="presOf" srcId="{98C3B81A-5804-43DB-8707-0BE0F95EB8B9}" destId="{97F91E41-5ADC-4314-BEC1-7F915EF5A7CF}" srcOrd="0" destOrd="0" presId="urn:microsoft.com/office/officeart/2005/8/layout/orgChart1"/>
    <dgm:cxn modelId="{935F8EA2-8902-4F21-8A81-1B30FA72E05F}" type="presOf" srcId="{E2DACDC8-73C9-4B28-A53C-8F4D75A69FC6}" destId="{9358FF95-3D7D-4E62-B47E-C0147F9A2593}" srcOrd="1" destOrd="0" presId="urn:microsoft.com/office/officeart/2005/8/layout/orgChart1"/>
    <dgm:cxn modelId="{9B3DA66E-C787-42B8-81DA-C798E5E60483}" type="presOf" srcId="{C22DBE53-25D3-499E-A8FC-BBB365F1AFC1}" destId="{93069A56-82B9-461F-84F6-1EDB0795E345}" srcOrd="0" destOrd="0" presId="urn:microsoft.com/office/officeart/2005/8/layout/orgChart1"/>
    <dgm:cxn modelId="{24FFCFB0-4853-42E2-8DCC-1A577327D19C}" srcId="{921412C1-0077-42FE-8EC4-A3B3CB1194FB}" destId="{D4F23A6C-4B71-403F-BE7E-DC8FBD15D3F4}" srcOrd="0" destOrd="0" parTransId="{B16C0492-855C-45C8-948E-3D0FEE9BB6E5}" sibTransId="{CAF70AE5-C6DD-4697-B2D8-62625688BD8F}"/>
    <dgm:cxn modelId="{AB7C32CA-5187-432E-872A-22DECFFA3343}" srcId="{921412C1-0077-42FE-8EC4-A3B3CB1194FB}" destId="{02C28D98-F83E-440A-9C27-10739E9B8C0B}" srcOrd="4" destOrd="0" parTransId="{F29FDCE7-0A27-489D-B996-6285ACEAFC3C}" sibTransId="{055BC2A6-9223-4D12-A43E-8E561F72E91D}"/>
    <dgm:cxn modelId="{863BB8E4-6276-4487-A33A-A073EBAD363B}" type="presOf" srcId="{DADA6981-BDC6-4B5F-A1A2-4AC473E71A81}" destId="{925E84F2-CD73-42FD-9C97-8CF3AFAB5E69}" srcOrd="0" destOrd="0" presId="urn:microsoft.com/office/officeart/2005/8/layout/orgChart1"/>
    <dgm:cxn modelId="{15EC6050-F7D5-4EFE-9007-CD6E3BCE8BEB}" type="presOf" srcId="{7C4E05B9-1D75-4628-A520-54EE964215DE}" destId="{1B3FD225-319A-44F5-BF79-121906243146}" srcOrd="0" destOrd="0" presId="urn:microsoft.com/office/officeart/2005/8/layout/orgChart1"/>
    <dgm:cxn modelId="{54073D2E-96FD-40F6-B665-7B59CD8B00F9}" type="presOf" srcId="{C94C69AA-1E24-492E-9C4A-28FB7E162E4F}" destId="{3A108D45-33BC-4C72-B538-B675483591C6}" srcOrd="0" destOrd="0" presId="urn:microsoft.com/office/officeart/2005/8/layout/orgChart1"/>
    <dgm:cxn modelId="{1CC98393-6FC3-4C15-BA6D-A275345046F1}" srcId="{921412C1-0077-42FE-8EC4-A3B3CB1194FB}" destId="{FA8A7C8B-6696-416B-830E-F19B82E9E59F}" srcOrd="3" destOrd="0" parTransId="{DADA6981-BDC6-4B5F-A1A2-4AC473E71A81}" sibTransId="{2734DF22-4294-4501-B252-B1A444181277}"/>
    <dgm:cxn modelId="{B7BF8D5A-AF36-4346-A349-2B7AB43BC132}" type="presOf" srcId="{1E0B8978-9859-457A-A765-92A20D0B982D}" destId="{D2E293B3-C973-49B3-993D-0AB834D44D58}" srcOrd="1" destOrd="0" presId="urn:microsoft.com/office/officeart/2005/8/layout/orgChart1"/>
    <dgm:cxn modelId="{C3C2FB3C-35CE-4BB1-B8BE-2E4818F4FCC9}" type="presOf" srcId="{C722D01C-EAFD-492E-8DB2-B9C51630E5DA}" destId="{E52B4F08-5393-46C3-869F-BBB62478B936}" srcOrd="0" destOrd="0" presId="urn:microsoft.com/office/officeart/2005/8/layout/orgChart1"/>
    <dgm:cxn modelId="{9D40F93A-4F15-4047-90B2-BE60957D09AD}" type="presOf" srcId="{E2DACDC8-73C9-4B28-A53C-8F4D75A69FC6}" destId="{6488FFA1-6016-4AEF-8B1B-4D56348C3CCF}" srcOrd="0" destOrd="0" presId="urn:microsoft.com/office/officeart/2005/8/layout/orgChart1"/>
    <dgm:cxn modelId="{E01D3E7C-68DC-46D0-80A0-8072B8D3F162}" srcId="{921412C1-0077-42FE-8EC4-A3B3CB1194FB}" destId="{AF60F007-894C-4790-A4E1-868504AEB2A9}" srcOrd="5" destOrd="0" parTransId="{C22DBE53-25D3-499E-A8FC-BBB365F1AFC1}" sibTransId="{242FC084-E53A-4FF1-ADBD-AC47CB0C6741}"/>
    <dgm:cxn modelId="{0CAD0410-F481-4753-A3DE-2AE3E23B198A}" type="presOf" srcId="{FA8A7C8B-6696-416B-830E-F19B82E9E59F}" destId="{C1C9360E-B542-4BCB-899B-50F276562BC2}" srcOrd="0" destOrd="0" presId="urn:microsoft.com/office/officeart/2005/8/layout/orgChart1"/>
    <dgm:cxn modelId="{072EB0AE-679B-4B57-A412-48259813ABD9}" type="presOf" srcId="{FA8A7C8B-6696-416B-830E-F19B82E9E59F}" destId="{1ABE89C5-C0E0-4382-9B45-E991B2B0FAA9}" srcOrd="1" destOrd="0" presId="urn:microsoft.com/office/officeart/2005/8/layout/orgChart1"/>
    <dgm:cxn modelId="{C72ECBD2-D93A-419A-903A-611BC3AC4F53}" type="presOf" srcId="{02C28D98-F83E-440A-9C27-10739E9B8C0B}" destId="{882D5060-7CEE-4807-B5D5-59EF8DCDEF39}" srcOrd="1" destOrd="0" presId="urn:microsoft.com/office/officeart/2005/8/layout/orgChart1"/>
    <dgm:cxn modelId="{9DAD410E-E5E7-4A65-8B11-7949EA8225D3}" type="presOf" srcId="{F29FDCE7-0A27-489D-B996-6285ACEAFC3C}" destId="{75F6DD77-D2EB-4EF2-BD2B-90F3A1D9D194}" srcOrd="0" destOrd="0" presId="urn:microsoft.com/office/officeart/2005/8/layout/orgChart1"/>
    <dgm:cxn modelId="{7BD86CCA-B145-4BA0-8CBB-8BDA06374E15}" type="presParOf" srcId="{387BD8BE-EE75-4A04-B085-5292CA6CFC46}" destId="{6ACF71D0-A29A-4E35-8356-32F60A1D5980}" srcOrd="0" destOrd="0" presId="urn:microsoft.com/office/officeart/2005/8/layout/orgChart1"/>
    <dgm:cxn modelId="{9553A55F-36BE-425A-A8D5-D88421B971BC}" type="presParOf" srcId="{6ACF71D0-A29A-4E35-8356-32F60A1D5980}" destId="{C7FCF224-2478-4846-B8BC-C160755B4AC6}" srcOrd="0" destOrd="0" presId="urn:microsoft.com/office/officeart/2005/8/layout/orgChart1"/>
    <dgm:cxn modelId="{4714087D-9562-4820-AA5C-89CDB646C978}" type="presParOf" srcId="{C7FCF224-2478-4846-B8BC-C160755B4AC6}" destId="{E1A6D903-E591-4912-B7D6-DE494BBD052E}" srcOrd="0" destOrd="0" presId="urn:microsoft.com/office/officeart/2005/8/layout/orgChart1"/>
    <dgm:cxn modelId="{DA272578-0F8B-454D-A5A6-6E63CAABB306}" type="presParOf" srcId="{C7FCF224-2478-4846-B8BC-C160755B4AC6}" destId="{D2E293B3-C973-49B3-993D-0AB834D44D58}" srcOrd="1" destOrd="0" presId="urn:microsoft.com/office/officeart/2005/8/layout/orgChart1"/>
    <dgm:cxn modelId="{7FD68F16-B6BF-4334-B175-64A710EBC506}" type="presParOf" srcId="{6ACF71D0-A29A-4E35-8356-32F60A1D5980}" destId="{DD218DA4-D15D-4C86-9B26-0C7F0AF46C05}" srcOrd="1" destOrd="0" presId="urn:microsoft.com/office/officeart/2005/8/layout/orgChart1"/>
    <dgm:cxn modelId="{60DCB0FF-EBEC-4B16-832F-E3F280FF4220}" type="presParOf" srcId="{DD218DA4-D15D-4C86-9B26-0C7F0AF46C05}" destId="{753D6ADD-956F-4643-A4AC-7074C097336D}" srcOrd="0" destOrd="0" presId="urn:microsoft.com/office/officeart/2005/8/layout/orgChart1"/>
    <dgm:cxn modelId="{E311A6A0-803D-42C4-91E7-CF5F575A0EA8}" type="presParOf" srcId="{DD218DA4-D15D-4C86-9B26-0C7F0AF46C05}" destId="{531254BA-A946-41A6-828F-B92C4EB4D5DE}" srcOrd="1" destOrd="0" presId="urn:microsoft.com/office/officeart/2005/8/layout/orgChart1"/>
    <dgm:cxn modelId="{E05EBAF5-19DF-4724-BDCC-8556F6E34C2F}" type="presParOf" srcId="{531254BA-A946-41A6-828F-B92C4EB4D5DE}" destId="{8CB755EA-4423-42B0-9ED4-8CEA4A91BDDD}" srcOrd="0" destOrd="0" presId="urn:microsoft.com/office/officeart/2005/8/layout/orgChart1"/>
    <dgm:cxn modelId="{0A626373-654C-4F9D-A592-9EE4DE06E2C1}" type="presParOf" srcId="{8CB755EA-4423-42B0-9ED4-8CEA4A91BDDD}" destId="{1B3FD225-319A-44F5-BF79-121906243146}" srcOrd="0" destOrd="0" presId="urn:microsoft.com/office/officeart/2005/8/layout/orgChart1"/>
    <dgm:cxn modelId="{9AFF79C4-BA2A-4FC4-A66E-B3833B1E9EB0}" type="presParOf" srcId="{8CB755EA-4423-42B0-9ED4-8CEA4A91BDDD}" destId="{9E1ACD7E-07AA-453F-A11E-D1CFC94946DA}" srcOrd="1" destOrd="0" presId="urn:microsoft.com/office/officeart/2005/8/layout/orgChart1"/>
    <dgm:cxn modelId="{B773FEA0-9A24-425B-B420-4CC4FD434CE6}" type="presParOf" srcId="{531254BA-A946-41A6-828F-B92C4EB4D5DE}" destId="{50C3CC8C-ACD0-4EBA-A618-448E8067DDB3}" srcOrd="1" destOrd="0" presId="urn:microsoft.com/office/officeart/2005/8/layout/orgChart1"/>
    <dgm:cxn modelId="{26D71AA1-C077-47EF-B329-0D45CD1982AA}" type="presParOf" srcId="{531254BA-A946-41A6-828F-B92C4EB4D5DE}" destId="{99008D5B-5B8D-4400-8A00-092AA2C7E3CB}" srcOrd="2" destOrd="0" presId="urn:microsoft.com/office/officeart/2005/8/layout/orgChart1"/>
    <dgm:cxn modelId="{9822BD96-8086-4978-AF84-B982B1E0A040}" type="presParOf" srcId="{DD218DA4-D15D-4C86-9B26-0C7F0AF46C05}" destId="{CF47DE97-5920-41F4-A0B9-4516CD237063}" srcOrd="2" destOrd="0" presId="urn:microsoft.com/office/officeart/2005/8/layout/orgChart1"/>
    <dgm:cxn modelId="{AF9D8F8E-9ED7-4C42-8EEC-0CC8E3F0C960}" type="presParOf" srcId="{DD218DA4-D15D-4C86-9B26-0C7F0AF46C05}" destId="{8768324D-F690-42AE-9E15-0F9C390B46DB}" srcOrd="3" destOrd="0" presId="urn:microsoft.com/office/officeart/2005/8/layout/orgChart1"/>
    <dgm:cxn modelId="{E6D9688E-BBE3-4EA2-BC0C-1DA7DD078410}" type="presParOf" srcId="{8768324D-F690-42AE-9E15-0F9C390B46DB}" destId="{AC9A01DD-6E77-4999-AEFF-9450DB2C96A3}" srcOrd="0" destOrd="0" presId="urn:microsoft.com/office/officeart/2005/8/layout/orgChart1"/>
    <dgm:cxn modelId="{454E388A-27D3-4E9A-8645-903FDB1F9A66}" type="presParOf" srcId="{AC9A01DD-6E77-4999-AEFF-9450DB2C96A3}" destId="{CD5C80EC-8970-4E7C-A244-C64C0F815CCF}" srcOrd="0" destOrd="0" presId="urn:microsoft.com/office/officeart/2005/8/layout/orgChart1"/>
    <dgm:cxn modelId="{177A71B1-5E68-4DA8-A2C8-25543955AE39}" type="presParOf" srcId="{AC9A01DD-6E77-4999-AEFF-9450DB2C96A3}" destId="{9F182188-B04C-4578-AF6B-BEE0154FDF19}" srcOrd="1" destOrd="0" presId="urn:microsoft.com/office/officeart/2005/8/layout/orgChart1"/>
    <dgm:cxn modelId="{A291ED57-C9D5-4BA3-BD29-DFA86B170AB6}" type="presParOf" srcId="{8768324D-F690-42AE-9E15-0F9C390B46DB}" destId="{6565793C-1462-4B7C-8069-00C041CEFC5F}" srcOrd="1" destOrd="0" presId="urn:microsoft.com/office/officeart/2005/8/layout/orgChart1"/>
    <dgm:cxn modelId="{3685148E-4FB0-4E1E-87E4-B3487125795A}" type="presParOf" srcId="{6565793C-1462-4B7C-8069-00C041CEFC5F}" destId="{D579C332-9DFD-4529-ABD3-F71D6C3E26C1}" srcOrd="0" destOrd="0" presId="urn:microsoft.com/office/officeart/2005/8/layout/orgChart1"/>
    <dgm:cxn modelId="{9099F2AC-C6BD-43C8-947C-D50C22C55BA5}" type="presParOf" srcId="{6565793C-1462-4B7C-8069-00C041CEFC5F}" destId="{CBBDCC7E-350A-454A-84D8-4A163C045B86}" srcOrd="1" destOrd="0" presId="urn:microsoft.com/office/officeart/2005/8/layout/orgChart1"/>
    <dgm:cxn modelId="{7999EB9F-7C21-45C3-8F99-52F30CB08243}" type="presParOf" srcId="{CBBDCC7E-350A-454A-84D8-4A163C045B86}" destId="{9376532C-0145-4C38-B4CB-6FBC1593F9AF}" srcOrd="0" destOrd="0" presId="urn:microsoft.com/office/officeart/2005/8/layout/orgChart1"/>
    <dgm:cxn modelId="{8606DF8D-DE65-4963-9279-C865FE0F7F38}" type="presParOf" srcId="{9376532C-0145-4C38-B4CB-6FBC1593F9AF}" destId="{8F70A16D-1E0E-4518-96E3-9335A782C8D3}" srcOrd="0" destOrd="0" presId="urn:microsoft.com/office/officeart/2005/8/layout/orgChart1"/>
    <dgm:cxn modelId="{254E060C-F29E-40A0-96ED-5D522060F6FF}" type="presParOf" srcId="{9376532C-0145-4C38-B4CB-6FBC1593F9AF}" destId="{BF7735F7-9698-4B6D-AD45-C659E555DD08}" srcOrd="1" destOrd="0" presId="urn:microsoft.com/office/officeart/2005/8/layout/orgChart1"/>
    <dgm:cxn modelId="{BCEDA3E9-B748-4C63-BD15-E34B40B044E9}" type="presParOf" srcId="{CBBDCC7E-350A-454A-84D8-4A163C045B86}" destId="{84569353-8D75-4954-89A5-7423F3127AFD}" srcOrd="1" destOrd="0" presId="urn:microsoft.com/office/officeart/2005/8/layout/orgChart1"/>
    <dgm:cxn modelId="{98794FF4-D80A-46A5-BA07-5E22522C5EC0}" type="presParOf" srcId="{CBBDCC7E-350A-454A-84D8-4A163C045B86}" destId="{57400C18-D6B6-4F79-8050-B1D21E35A0B9}" srcOrd="2" destOrd="0" presId="urn:microsoft.com/office/officeart/2005/8/layout/orgChart1"/>
    <dgm:cxn modelId="{1A2374FE-5479-4649-A6B4-A07BAAA080FC}" type="presParOf" srcId="{6565793C-1462-4B7C-8069-00C041CEFC5F}" destId="{AE2876EA-0846-43F8-94C4-E46EC497DD22}" srcOrd="2" destOrd="0" presId="urn:microsoft.com/office/officeart/2005/8/layout/orgChart1"/>
    <dgm:cxn modelId="{EDCDE9AB-E361-476F-A07E-3262E30D5BF9}" type="presParOf" srcId="{6565793C-1462-4B7C-8069-00C041CEFC5F}" destId="{6B8FE6BE-CCC6-4218-8648-E198F8119111}" srcOrd="3" destOrd="0" presId="urn:microsoft.com/office/officeart/2005/8/layout/orgChart1"/>
    <dgm:cxn modelId="{880FA803-2E0A-43DA-BF0C-697CA67381B7}" type="presParOf" srcId="{6B8FE6BE-CCC6-4218-8648-E198F8119111}" destId="{8132E087-2147-4F9A-A468-D92E5A4B65E2}" srcOrd="0" destOrd="0" presId="urn:microsoft.com/office/officeart/2005/8/layout/orgChart1"/>
    <dgm:cxn modelId="{B9FDD5A5-2853-4B1A-85B9-2CCAB58218F5}" type="presParOf" srcId="{8132E087-2147-4F9A-A468-D92E5A4B65E2}" destId="{3A108D45-33BC-4C72-B538-B675483591C6}" srcOrd="0" destOrd="0" presId="urn:microsoft.com/office/officeart/2005/8/layout/orgChart1"/>
    <dgm:cxn modelId="{E120D34A-7D11-4E88-B821-B9C6B28DD43C}" type="presParOf" srcId="{8132E087-2147-4F9A-A468-D92E5A4B65E2}" destId="{BAB78E9C-58BC-487C-AA9D-10725DB85BA0}" srcOrd="1" destOrd="0" presId="urn:microsoft.com/office/officeart/2005/8/layout/orgChart1"/>
    <dgm:cxn modelId="{AEB367AF-519D-4DB4-BC51-42EED3837759}" type="presParOf" srcId="{6B8FE6BE-CCC6-4218-8648-E198F8119111}" destId="{D895EBE4-5A50-4A29-A5B3-953E84D04A74}" srcOrd="1" destOrd="0" presId="urn:microsoft.com/office/officeart/2005/8/layout/orgChart1"/>
    <dgm:cxn modelId="{2C5090D9-4FD1-499D-BD51-473ADB40243A}" type="presParOf" srcId="{6B8FE6BE-CCC6-4218-8648-E198F8119111}" destId="{AC4339AF-D8E9-4A6C-92FD-620264E3C0DA}" srcOrd="2" destOrd="0" presId="urn:microsoft.com/office/officeart/2005/8/layout/orgChart1"/>
    <dgm:cxn modelId="{B816EBFC-DA91-43D6-907A-08C05ED1A2C5}" type="presParOf" srcId="{6565793C-1462-4B7C-8069-00C041CEFC5F}" destId="{E52B4F08-5393-46C3-869F-BBB62478B936}" srcOrd="4" destOrd="0" presId="urn:microsoft.com/office/officeart/2005/8/layout/orgChart1"/>
    <dgm:cxn modelId="{E88FBDBB-23D9-4914-8EF7-AA1FD9F8B69D}" type="presParOf" srcId="{6565793C-1462-4B7C-8069-00C041CEFC5F}" destId="{EAE78324-10A6-4DDF-B951-40D02CCBEE4F}" srcOrd="5" destOrd="0" presId="urn:microsoft.com/office/officeart/2005/8/layout/orgChart1"/>
    <dgm:cxn modelId="{CCC1AE2D-C241-45BD-829F-24E77E971367}" type="presParOf" srcId="{EAE78324-10A6-4DDF-B951-40D02CCBEE4F}" destId="{2586083E-7D7C-40F5-8447-5AAEC70AD915}" srcOrd="0" destOrd="0" presId="urn:microsoft.com/office/officeart/2005/8/layout/orgChart1"/>
    <dgm:cxn modelId="{2069D514-BD0F-4AAB-B2FB-CF5543B3FB52}" type="presParOf" srcId="{2586083E-7D7C-40F5-8447-5AAEC70AD915}" destId="{FE94F36C-7C7C-4566-9B37-9D888D11EA9C}" srcOrd="0" destOrd="0" presId="urn:microsoft.com/office/officeart/2005/8/layout/orgChart1"/>
    <dgm:cxn modelId="{391F630D-C405-4D38-8A1B-DE02C1DD17EC}" type="presParOf" srcId="{2586083E-7D7C-40F5-8447-5AAEC70AD915}" destId="{99461E84-1B03-40D3-8F43-BEC1896D1A91}" srcOrd="1" destOrd="0" presId="urn:microsoft.com/office/officeart/2005/8/layout/orgChart1"/>
    <dgm:cxn modelId="{417F3D61-2E8A-4446-AC87-D39E0FC77BA3}" type="presParOf" srcId="{EAE78324-10A6-4DDF-B951-40D02CCBEE4F}" destId="{23951493-3A64-4B4B-B284-3A2367D4BC3C}" srcOrd="1" destOrd="0" presId="urn:microsoft.com/office/officeart/2005/8/layout/orgChart1"/>
    <dgm:cxn modelId="{24FD66C4-8CBE-4617-AE8E-E0C3E094BFFC}" type="presParOf" srcId="{EAE78324-10A6-4DDF-B951-40D02CCBEE4F}" destId="{12228F47-620E-4F91-B3F2-D34E3CDCB965}" srcOrd="2" destOrd="0" presId="urn:microsoft.com/office/officeart/2005/8/layout/orgChart1"/>
    <dgm:cxn modelId="{9230DD78-AA7C-42C0-8978-230B151DD93E}" type="presParOf" srcId="{6565793C-1462-4B7C-8069-00C041CEFC5F}" destId="{925E84F2-CD73-42FD-9C97-8CF3AFAB5E69}" srcOrd="6" destOrd="0" presId="urn:microsoft.com/office/officeart/2005/8/layout/orgChart1"/>
    <dgm:cxn modelId="{D2FD4AD7-FD60-46E1-8FC2-7B8780E7E8B9}" type="presParOf" srcId="{6565793C-1462-4B7C-8069-00C041CEFC5F}" destId="{48441724-801C-4DFA-B901-0B0C70F4BD5A}" srcOrd="7" destOrd="0" presId="urn:microsoft.com/office/officeart/2005/8/layout/orgChart1"/>
    <dgm:cxn modelId="{AF6B9B8A-22A5-4FBD-AD54-D7BE264A52B9}" type="presParOf" srcId="{48441724-801C-4DFA-B901-0B0C70F4BD5A}" destId="{02FE2AE8-BFDE-49CB-BD09-BE15EC99EA72}" srcOrd="0" destOrd="0" presId="urn:microsoft.com/office/officeart/2005/8/layout/orgChart1"/>
    <dgm:cxn modelId="{6E3FAAE5-39E3-46A8-80B7-1914EB425363}" type="presParOf" srcId="{02FE2AE8-BFDE-49CB-BD09-BE15EC99EA72}" destId="{C1C9360E-B542-4BCB-899B-50F276562BC2}" srcOrd="0" destOrd="0" presId="urn:microsoft.com/office/officeart/2005/8/layout/orgChart1"/>
    <dgm:cxn modelId="{FA9B5674-084C-4E72-B828-6D9DD7E62288}" type="presParOf" srcId="{02FE2AE8-BFDE-49CB-BD09-BE15EC99EA72}" destId="{1ABE89C5-C0E0-4382-9B45-E991B2B0FAA9}" srcOrd="1" destOrd="0" presId="urn:microsoft.com/office/officeart/2005/8/layout/orgChart1"/>
    <dgm:cxn modelId="{ADA4FD05-997E-4170-9BDF-E976315ED3E7}" type="presParOf" srcId="{48441724-801C-4DFA-B901-0B0C70F4BD5A}" destId="{E5C19F7D-E797-49DA-86F0-5E11524860EB}" srcOrd="1" destOrd="0" presId="urn:microsoft.com/office/officeart/2005/8/layout/orgChart1"/>
    <dgm:cxn modelId="{CD072D8B-C01E-4928-808E-58BF1B84B60A}" type="presParOf" srcId="{48441724-801C-4DFA-B901-0B0C70F4BD5A}" destId="{5C83A04D-FE88-483C-8553-B8053F84AF49}" srcOrd="2" destOrd="0" presId="urn:microsoft.com/office/officeart/2005/8/layout/orgChart1"/>
    <dgm:cxn modelId="{4ADC1128-CF72-4BD5-BE03-76BEA5B59150}" type="presParOf" srcId="{6565793C-1462-4B7C-8069-00C041CEFC5F}" destId="{75F6DD77-D2EB-4EF2-BD2B-90F3A1D9D194}" srcOrd="8" destOrd="0" presId="urn:microsoft.com/office/officeart/2005/8/layout/orgChart1"/>
    <dgm:cxn modelId="{21B9B88A-18BF-4769-9EA1-D13D1524C17A}" type="presParOf" srcId="{6565793C-1462-4B7C-8069-00C041CEFC5F}" destId="{832F4F65-F6A8-4D12-A6F9-406D713B15B5}" srcOrd="9" destOrd="0" presId="urn:microsoft.com/office/officeart/2005/8/layout/orgChart1"/>
    <dgm:cxn modelId="{9B734957-1093-4AFA-9B05-787A05257308}" type="presParOf" srcId="{832F4F65-F6A8-4D12-A6F9-406D713B15B5}" destId="{2743688C-31F6-430E-9846-464D6790D500}" srcOrd="0" destOrd="0" presId="urn:microsoft.com/office/officeart/2005/8/layout/orgChart1"/>
    <dgm:cxn modelId="{9F7AE158-8E7C-4B80-BBC0-7EA9F68C38C2}" type="presParOf" srcId="{2743688C-31F6-430E-9846-464D6790D500}" destId="{45C4756A-E3A5-4DAC-98A8-ED1846277C74}" srcOrd="0" destOrd="0" presId="urn:microsoft.com/office/officeart/2005/8/layout/orgChart1"/>
    <dgm:cxn modelId="{71225A1F-997D-4743-A136-C73B51143097}" type="presParOf" srcId="{2743688C-31F6-430E-9846-464D6790D500}" destId="{882D5060-7CEE-4807-B5D5-59EF8DCDEF39}" srcOrd="1" destOrd="0" presId="urn:microsoft.com/office/officeart/2005/8/layout/orgChart1"/>
    <dgm:cxn modelId="{B9263F13-CC33-4C90-B214-680A02B4E814}" type="presParOf" srcId="{832F4F65-F6A8-4D12-A6F9-406D713B15B5}" destId="{D06CE3CA-D20D-4D0A-A7E8-C2289728656E}" srcOrd="1" destOrd="0" presId="urn:microsoft.com/office/officeart/2005/8/layout/orgChart1"/>
    <dgm:cxn modelId="{CA2335A9-BC1C-45DE-8A65-523C1CDD012B}" type="presParOf" srcId="{832F4F65-F6A8-4D12-A6F9-406D713B15B5}" destId="{86B3E6EE-3050-4314-ACCE-54B40B763A78}" srcOrd="2" destOrd="0" presId="urn:microsoft.com/office/officeart/2005/8/layout/orgChart1"/>
    <dgm:cxn modelId="{C538DD86-D560-4A13-A809-92957F2B5C88}" type="presParOf" srcId="{6565793C-1462-4B7C-8069-00C041CEFC5F}" destId="{93069A56-82B9-461F-84F6-1EDB0795E345}" srcOrd="10" destOrd="0" presId="urn:microsoft.com/office/officeart/2005/8/layout/orgChart1"/>
    <dgm:cxn modelId="{D1A2FCB9-E49B-4C62-8F70-81B575554913}" type="presParOf" srcId="{6565793C-1462-4B7C-8069-00C041CEFC5F}" destId="{8A6595E5-7D6B-45BB-BB2C-1E76413D7130}" srcOrd="11" destOrd="0" presId="urn:microsoft.com/office/officeart/2005/8/layout/orgChart1"/>
    <dgm:cxn modelId="{CC84A6E7-75FE-4CA7-A6CC-C69E1CA65FB3}" type="presParOf" srcId="{8A6595E5-7D6B-45BB-BB2C-1E76413D7130}" destId="{BC4C369D-3170-42EA-A772-DA7DD8397686}" srcOrd="0" destOrd="0" presId="urn:microsoft.com/office/officeart/2005/8/layout/orgChart1"/>
    <dgm:cxn modelId="{3CFC0DDB-1566-4500-9E9B-73332ED1395F}" type="presParOf" srcId="{BC4C369D-3170-42EA-A772-DA7DD8397686}" destId="{A6701978-A4CC-44F2-BAE6-05CEC1F27D9B}" srcOrd="0" destOrd="0" presId="urn:microsoft.com/office/officeart/2005/8/layout/orgChart1"/>
    <dgm:cxn modelId="{A1FAC4FD-6C6F-4618-BA93-13A6065AF2D1}" type="presParOf" srcId="{BC4C369D-3170-42EA-A772-DA7DD8397686}" destId="{157B0113-624B-420F-9681-B7F50E4D7A8E}" srcOrd="1" destOrd="0" presId="urn:microsoft.com/office/officeart/2005/8/layout/orgChart1"/>
    <dgm:cxn modelId="{ABFDADE3-0DCB-49C6-90EF-30CAB80D6EF6}" type="presParOf" srcId="{8A6595E5-7D6B-45BB-BB2C-1E76413D7130}" destId="{28390ED8-1040-4A12-8C17-242D28C3E6E0}" srcOrd="1" destOrd="0" presId="urn:microsoft.com/office/officeart/2005/8/layout/orgChart1"/>
    <dgm:cxn modelId="{7ACE2441-DE4A-4B53-978A-044A0E43C4F0}" type="presParOf" srcId="{8A6595E5-7D6B-45BB-BB2C-1E76413D7130}" destId="{86FB6DFA-DEBD-44F6-AB68-C933EB046B59}" srcOrd="2" destOrd="0" presId="urn:microsoft.com/office/officeart/2005/8/layout/orgChart1"/>
    <dgm:cxn modelId="{3A5E87AD-DB3F-4A2E-B055-7296FA2068BA}" type="presParOf" srcId="{8768324D-F690-42AE-9E15-0F9C390B46DB}" destId="{2F760AA8-F680-495B-BA6D-A9861EA27E32}" srcOrd="2" destOrd="0" presId="urn:microsoft.com/office/officeart/2005/8/layout/orgChart1"/>
    <dgm:cxn modelId="{BFFC0BE0-06B5-4FB7-BFA9-6F57B7719DAF}" type="presParOf" srcId="{DD218DA4-D15D-4C86-9B26-0C7F0AF46C05}" destId="{97F91E41-5ADC-4314-BEC1-7F915EF5A7CF}" srcOrd="4" destOrd="0" presId="urn:microsoft.com/office/officeart/2005/8/layout/orgChart1"/>
    <dgm:cxn modelId="{D343AC5B-E8D7-4253-A4CE-88F7323A317F}" type="presParOf" srcId="{DD218DA4-D15D-4C86-9B26-0C7F0AF46C05}" destId="{CC02739B-494E-4268-AEA7-2392D200FFD5}" srcOrd="5" destOrd="0" presId="urn:microsoft.com/office/officeart/2005/8/layout/orgChart1"/>
    <dgm:cxn modelId="{2EE35B34-6B8C-4C0A-900C-4CC7EA381658}" type="presParOf" srcId="{CC02739B-494E-4268-AEA7-2392D200FFD5}" destId="{368EA76B-89FD-49CA-B04A-812D42D10589}" srcOrd="0" destOrd="0" presId="urn:microsoft.com/office/officeart/2005/8/layout/orgChart1"/>
    <dgm:cxn modelId="{A145B8B8-FEC0-49D7-9442-31287703DBEE}" type="presParOf" srcId="{368EA76B-89FD-49CA-B04A-812D42D10589}" destId="{6488FFA1-6016-4AEF-8B1B-4D56348C3CCF}" srcOrd="0" destOrd="0" presId="urn:microsoft.com/office/officeart/2005/8/layout/orgChart1"/>
    <dgm:cxn modelId="{A8AF9F80-EA3C-427F-836E-1A706ADE01E9}" type="presParOf" srcId="{368EA76B-89FD-49CA-B04A-812D42D10589}" destId="{9358FF95-3D7D-4E62-B47E-C0147F9A2593}" srcOrd="1" destOrd="0" presId="urn:microsoft.com/office/officeart/2005/8/layout/orgChart1"/>
    <dgm:cxn modelId="{F1CD0BAD-8537-46BA-8114-BD04728473C0}" type="presParOf" srcId="{CC02739B-494E-4268-AEA7-2392D200FFD5}" destId="{4C9699B9-18BD-4405-801A-DE70BC11FAA3}" srcOrd="1" destOrd="0" presId="urn:microsoft.com/office/officeart/2005/8/layout/orgChart1"/>
    <dgm:cxn modelId="{0B9C9F5C-A321-4F9D-AAE4-8E88158EE48A}" type="presParOf" srcId="{CC02739B-494E-4268-AEA7-2392D200FFD5}" destId="{868B4E4C-BB79-42E1-9A8A-C41BBA53C7E1}" srcOrd="2" destOrd="0" presId="urn:microsoft.com/office/officeart/2005/8/layout/orgChart1"/>
    <dgm:cxn modelId="{9036D40B-F436-4D21-BD0F-C94431CB813C}" type="presParOf" srcId="{6ACF71D0-A29A-4E35-8356-32F60A1D5980}" destId="{042610B3-18E3-46B3-9BA7-515EDBE808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91E41-5ADC-4314-BEC1-7F915EF5A7CF}">
      <dsp:nvSpPr>
        <dsp:cNvPr id="0" name=""/>
        <dsp:cNvSpPr/>
      </dsp:nvSpPr>
      <dsp:spPr>
        <a:xfrm>
          <a:off x="3956755" y="1488436"/>
          <a:ext cx="2970710" cy="436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026"/>
              </a:lnTo>
              <a:lnTo>
                <a:pt x="2970710" y="352026"/>
              </a:lnTo>
              <a:lnTo>
                <a:pt x="2970710" y="436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69A56-82B9-461F-84F6-1EDB0795E345}">
      <dsp:nvSpPr>
        <dsp:cNvPr id="0" name=""/>
        <dsp:cNvSpPr/>
      </dsp:nvSpPr>
      <dsp:spPr>
        <a:xfrm>
          <a:off x="4053595" y="3108411"/>
          <a:ext cx="3599257" cy="676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04"/>
              </a:lnTo>
              <a:lnTo>
                <a:pt x="3599257" y="592504"/>
              </a:lnTo>
              <a:lnTo>
                <a:pt x="3599257" y="6769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6DD77-D2EB-4EF2-BD2B-90F3A1D9D194}">
      <dsp:nvSpPr>
        <dsp:cNvPr id="0" name=""/>
        <dsp:cNvSpPr/>
      </dsp:nvSpPr>
      <dsp:spPr>
        <a:xfrm>
          <a:off x="4053595" y="3108411"/>
          <a:ext cx="2138753" cy="677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632"/>
              </a:lnTo>
              <a:lnTo>
                <a:pt x="2138753" y="592632"/>
              </a:lnTo>
              <a:lnTo>
                <a:pt x="2138753" y="6770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E84F2-CD73-42FD-9C97-8CF3AFAB5E69}">
      <dsp:nvSpPr>
        <dsp:cNvPr id="0" name=""/>
        <dsp:cNvSpPr/>
      </dsp:nvSpPr>
      <dsp:spPr>
        <a:xfrm>
          <a:off x="4053595" y="3108411"/>
          <a:ext cx="769612" cy="676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504"/>
              </a:lnTo>
              <a:lnTo>
                <a:pt x="769612" y="592504"/>
              </a:lnTo>
              <a:lnTo>
                <a:pt x="769612" y="6769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B4F08-5393-46C3-869F-BBB62478B936}">
      <dsp:nvSpPr>
        <dsp:cNvPr id="0" name=""/>
        <dsp:cNvSpPr/>
      </dsp:nvSpPr>
      <dsp:spPr>
        <a:xfrm>
          <a:off x="3559870" y="3108411"/>
          <a:ext cx="493724" cy="676915"/>
        </a:xfrm>
        <a:custGeom>
          <a:avLst/>
          <a:gdLst/>
          <a:ahLst/>
          <a:cxnLst/>
          <a:rect l="0" t="0" r="0" b="0"/>
          <a:pathLst>
            <a:path>
              <a:moveTo>
                <a:pt x="493724" y="0"/>
              </a:moveTo>
              <a:lnTo>
                <a:pt x="493724" y="592504"/>
              </a:lnTo>
              <a:lnTo>
                <a:pt x="0" y="592504"/>
              </a:lnTo>
              <a:lnTo>
                <a:pt x="0" y="6769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876EA-0846-43F8-94C4-E46EC497DD22}">
      <dsp:nvSpPr>
        <dsp:cNvPr id="0" name=""/>
        <dsp:cNvSpPr/>
      </dsp:nvSpPr>
      <dsp:spPr>
        <a:xfrm>
          <a:off x="2215823" y="3108411"/>
          <a:ext cx="1837771" cy="676915"/>
        </a:xfrm>
        <a:custGeom>
          <a:avLst/>
          <a:gdLst/>
          <a:ahLst/>
          <a:cxnLst/>
          <a:rect l="0" t="0" r="0" b="0"/>
          <a:pathLst>
            <a:path>
              <a:moveTo>
                <a:pt x="1837771" y="0"/>
              </a:moveTo>
              <a:lnTo>
                <a:pt x="1837771" y="592504"/>
              </a:lnTo>
              <a:lnTo>
                <a:pt x="0" y="592504"/>
              </a:lnTo>
              <a:lnTo>
                <a:pt x="0" y="6769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79C332-9DFD-4529-ABD3-F71D6C3E26C1}">
      <dsp:nvSpPr>
        <dsp:cNvPr id="0" name=""/>
        <dsp:cNvSpPr/>
      </dsp:nvSpPr>
      <dsp:spPr>
        <a:xfrm>
          <a:off x="680394" y="3108411"/>
          <a:ext cx="3373200" cy="715384"/>
        </a:xfrm>
        <a:custGeom>
          <a:avLst/>
          <a:gdLst/>
          <a:ahLst/>
          <a:cxnLst/>
          <a:rect l="0" t="0" r="0" b="0"/>
          <a:pathLst>
            <a:path>
              <a:moveTo>
                <a:pt x="3373200" y="0"/>
              </a:moveTo>
              <a:lnTo>
                <a:pt x="3373200" y="630973"/>
              </a:lnTo>
              <a:lnTo>
                <a:pt x="0" y="630973"/>
              </a:lnTo>
              <a:lnTo>
                <a:pt x="0" y="7153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47DE97-5920-41F4-A0B9-4516CD237063}">
      <dsp:nvSpPr>
        <dsp:cNvPr id="0" name=""/>
        <dsp:cNvSpPr/>
      </dsp:nvSpPr>
      <dsp:spPr>
        <a:xfrm>
          <a:off x="3956755" y="1488436"/>
          <a:ext cx="96839" cy="436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026"/>
              </a:lnTo>
              <a:lnTo>
                <a:pt x="96839" y="352026"/>
              </a:lnTo>
              <a:lnTo>
                <a:pt x="96839" y="436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D6ADD-956F-4643-A4AC-7074C097336D}">
      <dsp:nvSpPr>
        <dsp:cNvPr id="0" name=""/>
        <dsp:cNvSpPr/>
      </dsp:nvSpPr>
      <dsp:spPr>
        <a:xfrm>
          <a:off x="1275486" y="1488436"/>
          <a:ext cx="2681268" cy="436437"/>
        </a:xfrm>
        <a:custGeom>
          <a:avLst/>
          <a:gdLst/>
          <a:ahLst/>
          <a:cxnLst/>
          <a:rect l="0" t="0" r="0" b="0"/>
          <a:pathLst>
            <a:path>
              <a:moveTo>
                <a:pt x="2681268" y="0"/>
              </a:moveTo>
              <a:lnTo>
                <a:pt x="2681268" y="352026"/>
              </a:lnTo>
              <a:lnTo>
                <a:pt x="0" y="352026"/>
              </a:lnTo>
              <a:lnTo>
                <a:pt x="0" y="436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6D903-E591-4912-B7D6-DE494BBD052E}">
      <dsp:nvSpPr>
        <dsp:cNvPr id="0" name=""/>
        <dsp:cNvSpPr/>
      </dsp:nvSpPr>
      <dsp:spPr>
        <a:xfrm>
          <a:off x="1758571" y="692664"/>
          <a:ext cx="4396366" cy="7957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Náklady na dodržování regulace</a:t>
          </a:r>
          <a:endParaRPr lang="cs-CZ" sz="2400" kern="1200" dirty="0"/>
        </a:p>
      </dsp:txBody>
      <dsp:txXfrm>
        <a:off x="1758571" y="692664"/>
        <a:ext cx="4396366" cy="795772"/>
      </dsp:txXfrm>
    </dsp:sp>
    <dsp:sp modelId="{1B3FD225-319A-44F5-BF79-121906243146}">
      <dsp:nvSpPr>
        <dsp:cNvPr id="0" name=""/>
        <dsp:cNvSpPr/>
      </dsp:nvSpPr>
      <dsp:spPr>
        <a:xfrm>
          <a:off x="91467" y="1924874"/>
          <a:ext cx="2368038" cy="11835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Administrativní zátěž</a:t>
          </a:r>
          <a:endParaRPr lang="cs-CZ" sz="1800" kern="1200" dirty="0"/>
        </a:p>
      </dsp:txBody>
      <dsp:txXfrm>
        <a:off x="91467" y="1924874"/>
        <a:ext cx="2368038" cy="1183537"/>
      </dsp:txXfrm>
    </dsp:sp>
    <dsp:sp modelId="{CD5C80EC-8970-4E7C-A244-C64C0F815CCF}">
      <dsp:nvSpPr>
        <dsp:cNvPr id="0" name=""/>
        <dsp:cNvSpPr/>
      </dsp:nvSpPr>
      <dsp:spPr>
        <a:xfrm>
          <a:off x="2555879" y="1924874"/>
          <a:ext cx="2995430" cy="11835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Vlastní náklady na dodržování </a:t>
          </a:r>
          <a:r>
            <a:rPr lang="cs-CZ" sz="1800" kern="1200" dirty="0" smtClean="0"/>
            <a:t>regulace </a:t>
          </a:r>
          <a:r>
            <a:rPr lang="cs-CZ" sz="1800" b="0" i="1" kern="1200" dirty="0" smtClean="0"/>
            <a:t>(</a:t>
          </a:r>
          <a:r>
            <a:rPr lang="cs-CZ" sz="1800" b="0" i="1" kern="1200" dirty="0" err="1" smtClean="0"/>
            <a:t>substantive</a:t>
          </a:r>
          <a:r>
            <a:rPr lang="cs-CZ" sz="1800" b="0" i="1" kern="1200" dirty="0" smtClean="0"/>
            <a:t> </a:t>
          </a:r>
          <a:r>
            <a:rPr lang="cs-CZ" sz="1800" b="0" i="1" kern="1200" dirty="0" err="1" smtClean="0"/>
            <a:t>compliance</a:t>
          </a:r>
          <a:r>
            <a:rPr lang="cs-CZ" sz="1800" b="0" i="1" kern="1200" dirty="0" smtClean="0"/>
            <a:t> </a:t>
          </a:r>
          <a:r>
            <a:rPr lang="cs-CZ" sz="1800" b="0" i="1" kern="1200" dirty="0" err="1" smtClean="0"/>
            <a:t>costs</a:t>
          </a:r>
          <a:r>
            <a:rPr lang="cs-CZ" sz="1800" b="0" i="1" kern="1200" dirty="0" smtClean="0"/>
            <a:t>)</a:t>
          </a:r>
          <a:endParaRPr lang="cs-CZ" sz="1800" kern="1200" dirty="0"/>
        </a:p>
      </dsp:txBody>
      <dsp:txXfrm>
        <a:off x="2555879" y="1924874"/>
        <a:ext cx="2995430" cy="1183537"/>
      </dsp:txXfrm>
    </dsp:sp>
    <dsp:sp modelId="{8F70A16D-1E0E-4518-96E3-9335A782C8D3}">
      <dsp:nvSpPr>
        <dsp:cNvPr id="0" name=""/>
        <dsp:cNvSpPr/>
      </dsp:nvSpPr>
      <dsp:spPr>
        <a:xfrm>
          <a:off x="0" y="3823795"/>
          <a:ext cx="1360788" cy="927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Náklady na implementaci</a:t>
          </a:r>
          <a:endParaRPr lang="cs-CZ" sz="1400" kern="1200" dirty="0"/>
        </a:p>
      </dsp:txBody>
      <dsp:txXfrm>
        <a:off x="0" y="3823795"/>
        <a:ext cx="1360788" cy="927401"/>
      </dsp:txXfrm>
    </dsp:sp>
    <dsp:sp modelId="{3A108D45-33BC-4C72-B538-B675483591C6}">
      <dsp:nvSpPr>
        <dsp:cNvPr id="0" name=""/>
        <dsp:cNvSpPr/>
      </dsp:nvSpPr>
      <dsp:spPr>
        <a:xfrm>
          <a:off x="1563015" y="3785326"/>
          <a:ext cx="1305615" cy="9669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Přímé náklady práce</a:t>
          </a:r>
          <a:endParaRPr lang="cs-CZ" sz="1400" kern="1200" dirty="0"/>
        </a:p>
      </dsp:txBody>
      <dsp:txXfrm>
        <a:off x="1563015" y="3785326"/>
        <a:ext cx="1305615" cy="966978"/>
      </dsp:txXfrm>
    </dsp:sp>
    <dsp:sp modelId="{FE94F36C-7C7C-4566-9B37-9D888D11EA9C}">
      <dsp:nvSpPr>
        <dsp:cNvPr id="0" name=""/>
        <dsp:cNvSpPr/>
      </dsp:nvSpPr>
      <dsp:spPr>
        <a:xfrm>
          <a:off x="3088992" y="3785326"/>
          <a:ext cx="941755" cy="9669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Režijní náklady</a:t>
          </a:r>
          <a:endParaRPr lang="cs-CZ" sz="1400" kern="1200" dirty="0"/>
        </a:p>
      </dsp:txBody>
      <dsp:txXfrm>
        <a:off x="3088992" y="3785326"/>
        <a:ext cx="941755" cy="966978"/>
      </dsp:txXfrm>
    </dsp:sp>
    <dsp:sp modelId="{C1C9360E-B542-4BCB-899B-50F276562BC2}">
      <dsp:nvSpPr>
        <dsp:cNvPr id="0" name=""/>
        <dsp:cNvSpPr/>
      </dsp:nvSpPr>
      <dsp:spPr>
        <a:xfrm>
          <a:off x="4251639" y="3785326"/>
          <a:ext cx="1143136" cy="9669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Náklady na vybavení</a:t>
          </a:r>
          <a:endParaRPr lang="cs-CZ" sz="1400" kern="1200" dirty="0"/>
        </a:p>
      </dsp:txBody>
      <dsp:txXfrm>
        <a:off x="4251639" y="3785326"/>
        <a:ext cx="1143136" cy="966978"/>
      </dsp:txXfrm>
    </dsp:sp>
    <dsp:sp modelId="{45C4756A-E3A5-4DAC-98A8-ED1846277C74}">
      <dsp:nvSpPr>
        <dsp:cNvPr id="0" name=""/>
        <dsp:cNvSpPr/>
      </dsp:nvSpPr>
      <dsp:spPr>
        <a:xfrm>
          <a:off x="5559618" y="3785455"/>
          <a:ext cx="1265460" cy="9668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Materiálové náklady</a:t>
          </a:r>
          <a:endParaRPr lang="cs-CZ" sz="1400" kern="1200" dirty="0"/>
        </a:p>
      </dsp:txBody>
      <dsp:txXfrm>
        <a:off x="5559618" y="3785455"/>
        <a:ext cx="1265460" cy="966849"/>
      </dsp:txXfrm>
    </dsp:sp>
    <dsp:sp modelId="{A6701978-A4CC-44F2-BAE6-05CEC1F27D9B}">
      <dsp:nvSpPr>
        <dsp:cNvPr id="0" name=""/>
        <dsp:cNvSpPr/>
      </dsp:nvSpPr>
      <dsp:spPr>
        <a:xfrm>
          <a:off x="7086450" y="3785326"/>
          <a:ext cx="1132805" cy="9669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Náklady na externí služby</a:t>
          </a:r>
          <a:endParaRPr lang="cs-CZ" sz="1400" kern="1200" dirty="0"/>
        </a:p>
      </dsp:txBody>
      <dsp:txXfrm>
        <a:off x="7086450" y="3785326"/>
        <a:ext cx="1132805" cy="966978"/>
      </dsp:txXfrm>
    </dsp:sp>
    <dsp:sp modelId="{6488FFA1-6016-4AEF-8B1B-4D56348C3CCF}">
      <dsp:nvSpPr>
        <dsp:cNvPr id="0" name=""/>
        <dsp:cNvSpPr/>
      </dsp:nvSpPr>
      <dsp:spPr>
        <a:xfrm>
          <a:off x="5672645" y="1924874"/>
          <a:ext cx="2509640" cy="11835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Náklady na prosazování    a vynucování regulace</a:t>
          </a:r>
          <a:endParaRPr lang="cs-CZ" sz="1800" kern="1200" dirty="0"/>
        </a:p>
      </dsp:txBody>
      <dsp:txXfrm>
        <a:off x="5672645" y="1924874"/>
        <a:ext cx="2509640" cy="1183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rut.stepan@vlada.cz" TargetMode="External"/><Relationship Id="rId2" Type="http://schemas.openxmlformats.org/officeDocument/2006/relationships/hyperlink" Target="mailto:havelkova.marketa@vlada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ia.vlada.cz/" TargetMode="External"/><Relationship Id="rId4" Type="http://schemas.openxmlformats.org/officeDocument/2006/relationships/hyperlink" Target="mailto:ria@vlada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49512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NÁKLADY A PŘÍNOSY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Oddělení pro koordinaci procesu </a:t>
            </a:r>
            <a:b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dopadů regulace RIA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Vhodné vyjádření nákladů/přínosů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Kvalitativní vyhodnocení </a:t>
            </a:r>
            <a:r>
              <a:rPr lang="cs-CZ" sz="2200" dirty="0"/>
              <a:t>nákladů/přínosů </a:t>
            </a:r>
            <a:endParaRPr lang="cs-CZ" sz="2200" b="1" dirty="0" smtClean="0"/>
          </a:p>
          <a:p>
            <a:pPr marL="684000">
              <a:buFont typeface="Wingdings" panose="05000000000000000000" pitchFamily="2" charset="2"/>
              <a:buChar char="§"/>
            </a:pPr>
            <a:r>
              <a:rPr lang="cs-CZ" sz="2200" dirty="0" smtClean="0"/>
              <a:t>= </a:t>
            </a:r>
            <a:r>
              <a:rPr lang="cs-CZ" sz="2200" dirty="0"/>
              <a:t>co nejvýstižnější slovní popis směru, povahy a intenzity daného dopadu </a:t>
            </a:r>
            <a:r>
              <a:rPr lang="cs-CZ" sz="2200" dirty="0" smtClean="0"/>
              <a:t>(včetně specifikace dotčených subjektů)</a:t>
            </a:r>
          </a:p>
          <a:p>
            <a:pPr marL="684000">
              <a:buFont typeface="Wingdings" panose="05000000000000000000" pitchFamily="2" charset="2"/>
              <a:buChar char="§"/>
            </a:pPr>
            <a:r>
              <a:rPr lang="cs-CZ" sz="2200" dirty="0" smtClean="0"/>
              <a:t>se provádí </a:t>
            </a:r>
            <a:r>
              <a:rPr lang="cs-CZ" sz="2200" b="1" dirty="0" smtClean="0"/>
              <a:t>vždy, </a:t>
            </a:r>
            <a:r>
              <a:rPr lang="cs-CZ" sz="2200" dirty="0" smtClean="0"/>
              <a:t>tj.  </a:t>
            </a:r>
            <a:endParaRPr lang="cs-CZ" sz="2200" dirty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/>
              <a:t>v</a:t>
            </a:r>
            <a:r>
              <a:rPr lang="cs-CZ" sz="2200" dirty="0" smtClean="0"/>
              <a:t>edle současné monetizace či jiné kvantifikace, nebo</a:t>
            </a:r>
          </a:p>
          <a:p>
            <a:pPr marL="10080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200" dirty="0"/>
              <a:t>n</a:t>
            </a:r>
            <a:r>
              <a:rPr lang="cs-CZ" sz="2200" dirty="0" smtClean="0"/>
              <a:t>ejsou-li  k dispozici data potřebná pro kvantifikaci, samostatně</a:t>
            </a:r>
          </a:p>
          <a:p>
            <a:pPr marL="0" indent="0">
              <a:buNone/>
            </a:pPr>
            <a:r>
              <a:rPr lang="cs-CZ" sz="2200" b="1" dirty="0">
                <a:solidFill>
                  <a:prstClr val="black"/>
                </a:solidFill>
              </a:rPr>
              <a:t>Chybná praxe: </a:t>
            </a:r>
          </a:p>
          <a:p>
            <a:pPr lvl="0"/>
            <a:r>
              <a:rPr lang="cs-CZ" sz="2200" dirty="0"/>
              <a:t>identifikované přínosy a náklady jsou popsány vágně,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bez </a:t>
            </a:r>
            <a:r>
              <a:rPr lang="cs-CZ" sz="2200" dirty="0"/>
              <a:t>dostatečné </a:t>
            </a:r>
            <a:r>
              <a:rPr lang="cs-CZ" sz="2200" dirty="0" smtClean="0"/>
              <a:t>konkretizace</a:t>
            </a:r>
          </a:p>
          <a:p>
            <a:pPr lvl="0"/>
            <a:r>
              <a:rPr lang="cs-CZ" sz="2200" dirty="0"/>
              <a:t>přínosy a náklady nejsou </a:t>
            </a:r>
            <a:r>
              <a:rPr lang="cs-CZ" sz="2200" dirty="0" err="1" smtClean="0"/>
              <a:t>monetizovány</a:t>
            </a:r>
            <a:r>
              <a:rPr lang="cs-CZ" sz="2200" dirty="0" smtClean="0"/>
              <a:t>/kvantifikovány, </a:t>
            </a:r>
            <a:br>
              <a:rPr lang="cs-CZ" sz="2200" dirty="0" smtClean="0"/>
            </a:br>
            <a:r>
              <a:rPr lang="cs-CZ" sz="2200" dirty="0" smtClean="0"/>
              <a:t>popř</a:t>
            </a:r>
            <a:r>
              <a:rPr lang="cs-CZ" sz="2200" dirty="0"/>
              <a:t>. nejsou kvantifikovány ani údaje poskytující výchozí představu o rozsahu dopadů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(např. počet subjektů vystavených danému dopadu)</a:t>
            </a:r>
          </a:p>
          <a:p>
            <a:pPr lvl="0" algn="just"/>
            <a:endParaRPr lang="cs-CZ" sz="22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542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Zohlednění časového hlediska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n</a:t>
            </a:r>
            <a:r>
              <a:rPr lang="cs-CZ" sz="2200" dirty="0" smtClean="0"/>
              <a:t>áklady/přínosy regulace vznikají obvykle v různém čase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základní rozlišení nákladů/přínosů: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jednorázové (např. náklady na pořízení emisního filtru)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o</a:t>
            </a:r>
            <a:r>
              <a:rPr lang="cs-CZ" sz="2200" dirty="0" smtClean="0"/>
              <a:t>pakující se (např. náklady na každoroční podání daňového přiznání)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v</a:t>
            </a:r>
            <a:r>
              <a:rPr lang="cs-CZ" sz="2200" dirty="0" smtClean="0"/>
              <a:t>ýše opakujících se nákladů/přínosů se může v průběhu času měnit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časový horizont vzniku nákladů/přínosů </a:t>
            </a:r>
            <a:br>
              <a:rPr lang="cs-CZ" sz="2200" dirty="0" smtClean="0"/>
            </a:br>
            <a:r>
              <a:rPr lang="cs-CZ" sz="2200" dirty="0" smtClean="0"/>
              <a:t>(odhad pro účely zohlednění v analýze)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ž</a:t>
            </a:r>
            <a:r>
              <a:rPr lang="cs-CZ" sz="2200" dirty="0" smtClean="0"/>
              <a:t>ivotnost regulace je obtížné předvídat 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některé zahraniční metodiky doporučují obecně časový horizont 10 let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marL="0" indent="0" algn="just">
              <a:buNone/>
            </a:pPr>
            <a:endParaRPr lang="cs-CZ" sz="2000" dirty="0" smtClean="0"/>
          </a:p>
          <a:p>
            <a:pPr algn="just"/>
            <a:endParaRPr lang="cs-CZ" sz="20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8943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/>
              <a:t>Zohlednění časového hlediska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/>
          </a:bodyPr>
          <a:lstStyle/>
          <a:p>
            <a:pPr marL="702000">
              <a:buFont typeface="Wingdings" panose="05000000000000000000" pitchFamily="2" charset="2"/>
              <a:buChar char="q"/>
            </a:pPr>
            <a:r>
              <a:rPr lang="cs-CZ" sz="2200" dirty="0"/>
              <a:t>č</a:t>
            </a:r>
            <a:r>
              <a:rPr lang="cs-CZ" sz="2200" dirty="0" smtClean="0"/>
              <a:t>asová preference (co </a:t>
            </a:r>
            <a:r>
              <a:rPr lang="cs-CZ" sz="2200" dirty="0" err="1" smtClean="0"/>
              <a:t>nejdřívějších</a:t>
            </a:r>
            <a:r>
              <a:rPr lang="cs-CZ" sz="2200" dirty="0" smtClean="0"/>
              <a:t> přínosů, </a:t>
            </a:r>
            <a:br>
              <a:rPr lang="cs-CZ" sz="2200" dirty="0" smtClean="0"/>
            </a:br>
            <a:r>
              <a:rPr lang="cs-CZ" sz="2200" dirty="0" smtClean="0"/>
              <a:t>co nejpozdějších nákladů) </a:t>
            </a:r>
          </a:p>
          <a:p>
            <a:pPr marL="1062000">
              <a:buFont typeface="Wingdings" panose="05000000000000000000" pitchFamily="2" charset="2"/>
              <a:buChar char="§"/>
            </a:pPr>
            <a:r>
              <a:rPr lang="cs-CZ" sz="2200" dirty="0" smtClean="0"/>
              <a:t>pro možnost porovnání je budoucí náklady/přínosy vznikající v různém čase nutné </a:t>
            </a:r>
            <a:r>
              <a:rPr lang="cs-CZ" sz="2200" b="1" dirty="0" smtClean="0"/>
              <a:t>převést </a:t>
            </a:r>
            <a:r>
              <a:rPr lang="cs-CZ" sz="2200" b="1" dirty="0"/>
              <a:t>na jejich současnou </a:t>
            </a:r>
            <a:r>
              <a:rPr lang="cs-CZ" sz="2200" b="1" dirty="0" smtClean="0"/>
              <a:t>hodnotu </a:t>
            </a:r>
            <a:r>
              <a:rPr lang="cs-CZ" sz="2200" dirty="0" smtClean="0"/>
              <a:t>(= diskontovat)</a:t>
            </a:r>
          </a:p>
          <a:p>
            <a:pPr marL="1062000">
              <a:buFont typeface="Wingdings" panose="05000000000000000000" pitchFamily="2" charset="2"/>
              <a:buChar char="§"/>
            </a:pPr>
            <a:r>
              <a:rPr lang="cs-CZ" sz="2200" dirty="0" smtClean="0"/>
              <a:t>současná hodnota přínosů/nákladů klesá </a:t>
            </a:r>
            <a:r>
              <a:rPr lang="cs-CZ" sz="2200" dirty="0"/>
              <a:t>s plynutím </a:t>
            </a:r>
            <a:r>
              <a:rPr lang="cs-CZ" sz="2200" dirty="0" smtClean="0"/>
              <a:t>času</a:t>
            </a:r>
          </a:p>
          <a:p>
            <a:pPr marL="666900">
              <a:buFont typeface="Wingdings" panose="05000000000000000000" pitchFamily="2" charset="2"/>
              <a:buChar char="§"/>
            </a:pPr>
            <a:r>
              <a:rPr lang="cs-CZ" sz="2200" dirty="0" smtClean="0"/>
              <a:t>Pro </a:t>
            </a:r>
            <a:r>
              <a:rPr lang="cs-CZ" sz="2200" b="1" dirty="0" smtClean="0"/>
              <a:t>ilustraci poklesu současné hodnoty </a:t>
            </a:r>
            <a:br>
              <a:rPr lang="cs-CZ" sz="2200" b="1" dirty="0" smtClean="0"/>
            </a:br>
            <a:r>
              <a:rPr lang="cs-CZ" sz="2200" dirty="0" smtClean="0"/>
              <a:t>(při použití diskontní sazby 4 %):</a:t>
            </a:r>
          </a:p>
          <a:p>
            <a:pPr marL="324000" indent="0" algn="just"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19" y="4509120"/>
            <a:ext cx="7924800" cy="150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hnutá šipka 4"/>
          <p:cNvSpPr/>
          <p:nvPr/>
        </p:nvSpPr>
        <p:spPr>
          <a:xfrm rot="5400000">
            <a:off x="4970034" y="1378762"/>
            <a:ext cx="428068" cy="936104"/>
          </a:xfrm>
          <a:prstGeom prst="ben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Zahnutá šipka doprava 3"/>
          <p:cNvSpPr/>
          <p:nvPr/>
        </p:nvSpPr>
        <p:spPr>
          <a:xfrm>
            <a:off x="467544" y="1632780"/>
            <a:ext cx="731520" cy="1796220"/>
          </a:xfrm>
          <a:prstGeom prst="curved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2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b="1" dirty="0"/>
              <a:t>Zohlednění časového hlediska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363272" cy="5112568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cs-CZ" sz="2200" b="1" dirty="0" smtClean="0"/>
                  <a:t>Vzorec</a:t>
                </a:r>
                <a:r>
                  <a:rPr lang="cs-CZ" sz="2200" dirty="0" smtClean="0"/>
                  <a:t> </a:t>
                </a:r>
                <a:r>
                  <a:rPr lang="cs-CZ" sz="2200" dirty="0"/>
                  <a:t>pro výpočet </a:t>
                </a:r>
                <a:r>
                  <a:rPr lang="cs-CZ" sz="2200" b="1" dirty="0"/>
                  <a:t>současné hodnoty</a:t>
                </a:r>
              </a:p>
              <a:p>
                <a:pPr marL="504000" indent="0">
                  <a:buNone/>
                </a:pPr>
                <a:r>
                  <a:rPr lang="cs-CZ" sz="3600" i="1" dirty="0" smtClean="0">
                    <a:solidFill>
                      <a:srgbClr val="0070C0"/>
                    </a:solidFill>
                  </a:rPr>
                  <a:t>PV </a:t>
                </a:r>
                <a:r>
                  <a:rPr lang="cs-CZ" sz="3600" i="1" dirty="0">
                    <a:solidFill>
                      <a:srgbClr val="0070C0"/>
                    </a:solidFill>
                  </a:rPr>
                  <a:t>(</a:t>
                </a:r>
                <a:r>
                  <a:rPr lang="cs-CZ" sz="3600" i="1" dirty="0" err="1">
                    <a:solidFill>
                      <a:srgbClr val="0070C0"/>
                    </a:solidFill>
                  </a:rPr>
                  <a:t>x</a:t>
                </a:r>
                <a:r>
                  <a:rPr lang="cs-CZ" sz="3600" i="1" baseline="-25000" dirty="0" err="1">
                    <a:solidFill>
                      <a:srgbClr val="0070C0"/>
                    </a:solidFill>
                  </a:rPr>
                  <a:t>t</a:t>
                </a:r>
                <a:r>
                  <a:rPr lang="cs-CZ" sz="3600" i="1" dirty="0">
                    <a:solidFill>
                      <a:srgbClr val="0070C0"/>
                    </a:solidFill>
                  </a:rPr>
                  <a:t>)</a:t>
                </a:r>
                <a:r>
                  <a:rPr lang="cs-CZ" sz="3600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cs-CZ" sz="3600" i="1">
                        <a:solidFill>
                          <a:srgbClr val="0070C0"/>
                        </a:solidFill>
                        <a:latin typeface="Cambria Math"/>
                      </a:rPr>
                      <m:t>𝑥</m:t>
                    </m:r>
                    <m:r>
                      <a:rPr lang="cs-CZ" sz="3600" i="1">
                        <a:solidFill>
                          <a:srgbClr val="0070C0"/>
                        </a:solidFill>
                        <a:latin typeface="Cambria Math"/>
                      </a:rPr>
                      <m:t>∗ </m:t>
                    </m:r>
                    <m:f>
                      <m:fPr>
                        <m:ctrlPr>
                          <a:rPr lang="cs-CZ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(1+</m:t>
                            </m:r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𝑟</m:t>
                            </m:r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36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4000" dirty="0"/>
                  <a:t> </a:t>
                </a:r>
                <a:endParaRPr lang="cs-CZ" sz="4000" dirty="0" smtClean="0"/>
              </a:p>
              <a:p>
                <a:pPr marL="504000" indent="0">
                  <a:buNone/>
                </a:pPr>
                <a:endParaRPr lang="cs-CZ" sz="2200" dirty="0"/>
              </a:p>
              <a:p>
                <a:pPr marL="0" indent="0">
                  <a:buNone/>
                </a:pPr>
                <a:r>
                  <a:rPr lang="cs-CZ" sz="2200" i="1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cs-CZ" sz="2200" i="1" baseline="-25000" dirty="0" err="1" smtClean="0">
                    <a:solidFill>
                      <a:srgbClr val="0070C0"/>
                    </a:solidFill>
                  </a:rPr>
                  <a:t>t</a:t>
                </a:r>
                <a:r>
                  <a:rPr lang="cs-CZ" sz="2200" i="1" baseline="-25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cs-CZ" sz="2200" dirty="0" smtClean="0"/>
                  <a:t> = budoucí </a:t>
                </a:r>
                <a:r>
                  <a:rPr lang="cs-CZ" sz="2200" dirty="0"/>
                  <a:t>hodnota přínosu/nákladu x nastalého v roce </a:t>
                </a:r>
                <a:r>
                  <a:rPr lang="cs-CZ" sz="2200" i="1" dirty="0"/>
                  <a:t>t</a:t>
                </a:r>
                <a:r>
                  <a:rPr lang="cs-CZ" sz="2200" dirty="0"/>
                  <a:t>, </a:t>
                </a:r>
                <a:endParaRPr lang="cs-CZ" sz="2200" dirty="0" smtClean="0"/>
              </a:p>
              <a:p>
                <a:pPr marL="0" indent="0">
                  <a:buNone/>
                </a:pPr>
                <a:r>
                  <a:rPr lang="cs-CZ" sz="2200" i="1" dirty="0" smtClean="0">
                    <a:solidFill>
                      <a:srgbClr val="0070C0"/>
                    </a:solidFill>
                  </a:rPr>
                  <a:t>PV </a:t>
                </a:r>
                <a:r>
                  <a:rPr lang="cs-CZ" sz="2200" i="1" dirty="0">
                    <a:solidFill>
                      <a:srgbClr val="0070C0"/>
                    </a:solidFill>
                  </a:rPr>
                  <a:t>(</a:t>
                </a:r>
                <a:r>
                  <a:rPr lang="cs-CZ" sz="2200" i="1" dirty="0" err="1">
                    <a:solidFill>
                      <a:srgbClr val="0070C0"/>
                    </a:solidFill>
                  </a:rPr>
                  <a:t>x</a:t>
                </a:r>
                <a:r>
                  <a:rPr lang="cs-CZ" sz="2200" i="1" baseline="-25000" dirty="0" err="1">
                    <a:solidFill>
                      <a:srgbClr val="0070C0"/>
                    </a:solidFill>
                  </a:rPr>
                  <a:t>t</a:t>
                </a:r>
                <a:r>
                  <a:rPr lang="cs-CZ" sz="2200" i="1" dirty="0">
                    <a:solidFill>
                      <a:srgbClr val="0070C0"/>
                    </a:solidFill>
                  </a:rPr>
                  <a:t>) </a:t>
                </a:r>
                <a:r>
                  <a:rPr lang="cs-CZ" sz="2200" i="1" dirty="0" smtClean="0"/>
                  <a:t>= </a:t>
                </a:r>
                <a:r>
                  <a:rPr lang="cs-CZ" sz="2200" dirty="0" smtClean="0"/>
                  <a:t>současná </a:t>
                </a:r>
                <a:r>
                  <a:rPr lang="cs-CZ" sz="2200" dirty="0"/>
                  <a:t>hodnota budoucí hodnoty</a:t>
                </a:r>
                <a:r>
                  <a:rPr lang="cs-CZ" sz="2200" i="1" dirty="0"/>
                  <a:t> </a:t>
                </a:r>
                <a:r>
                  <a:rPr lang="cs-CZ" sz="2200" i="1" dirty="0" err="1"/>
                  <a:t>x</a:t>
                </a:r>
                <a:r>
                  <a:rPr lang="cs-CZ" sz="2200" baseline="-25000" dirty="0" err="1"/>
                  <a:t>t</a:t>
                </a:r>
                <a:r>
                  <a:rPr lang="cs-CZ" sz="2200" i="1" dirty="0"/>
                  <a:t>, </a:t>
                </a:r>
                <a:endParaRPr lang="cs-CZ" sz="2200" i="1" dirty="0" smtClean="0"/>
              </a:p>
              <a:p>
                <a:pPr marL="0" indent="0">
                  <a:buNone/>
                </a:pPr>
                <a:r>
                  <a:rPr lang="cs-CZ" sz="2200" i="1" dirty="0" smtClean="0">
                    <a:solidFill>
                      <a:srgbClr val="0070C0"/>
                    </a:solidFill>
                  </a:rPr>
                  <a:t>r</a:t>
                </a:r>
                <a:r>
                  <a:rPr lang="cs-CZ" sz="2200" dirty="0" smtClean="0"/>
                  <a:t> = diskontní </a:t>
                </a:r>
                <a:r>
                  <a:rPr lang="cs-CZ" sz="2200" dirty="0"/>
                  <a:t>sazba </a:t>
                </a:r>
              </a:p>
              <a:p>
                <a:pPr marL="0" indent="0">
                  <a:spcAft>
                    <a:spcPts val="600"/>
                  </a:spcAft>
                  <a:buNone/>
                </a:pPr>
                <a:r>
                  <a:rPr lang="cs-CZ" sz="2200" i="1" dirty="0" smtClean="0">
                    <a:solidFill>
                      <a:srgbClr val="0070C0"/>
                    </a:solidFill>
                  </a:rPr>
                  <a:t>t</a:t>
                </a:r>
                <a:r>
                  <a:rPr lang="cs-CZ" sz="2200" i="1" dirty="0" smtClean="0"/>
                  <a:t> = </a:t>
                </a:r>
                <a:r>
                  <a:rPr lang="cs-CZ" sz="2200" dirty="0" smtClean="0"/>
                  <a:t>rok </a:t>
                </a:r>
                <a:r>
                  <a:rPr lang="cs-CZ" sz="2200" dirty="0"/>
                  <a:t>(tj. počet let od současného </a:t>
                </a:r>
                <a:r>
                  <a:rPr lang="cs-CZ" sz="2200" dirty="0" smtClean="0"/>
                  <a:t>okamžiku) vynaložen/získání x</a:t>
                </a:r>
                <a:endParaRPr lang="cs-CZ" sz="2200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200" dirty="0" smtClean="0"/>
                  <a:t>Například současná hodnota 1 000 000 Kč získaného za 6 let se při diskontní sazbě 4 % vypočte takto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cs-CZ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cs-CZ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cs-CZ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𝟎𝟎𝟎</m:t>
                    </m:r>
                    <m:r>
                      <a:rPr lang="cs-CZ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cs-CZ" sz="26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𝟎𝟎𝟎</m:t>
                    </m:r>
                    <m:r>
                      <a:rPr lang="cs-CZ" sz="2600" b="1" i="1">
                        <a:solidFill>
                          <a:srgbClr val="0070C0"/>
                        </a:solidFill>
                        <a:latin typeface="Cambria Math"/>
                      </a:rPr>
                      <m:t>∗ </m:t>
                    </m:r>
                    <m:f>
                      <m:fPr>
                        <m:ctrlPr>
                          <a:rPr lang="cs-CZ" sz="2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cs-CZ" sz="2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6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cs-CZ" sz="26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sz="26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sz="2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sz="2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cs-CZ" sz="2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𝟎𝟒</m:t>
                            </m:r>
                            <m:r>
                              <a:rPr lang="cs-CZ" sz="26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sz="26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2600" b="1" dirty="0">
                    <a:solidFill>
                      <a:srgbClr val="0070C0"/>
                    </a:solidFill>
                  </a:rPr>
                  <a:t> </a:t>
                </a:r>
                <a:r>
                  <a:rPr lang="cs-CZ" sz="2600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790 315 </a:t>
                </a:r>
              </a:p>
              <a:p>
                <a:pPr marL="0" lvl="0" indent="0" algn="just">
                  <a:buNone/>
                </a:pPr>
                <a:endParaRPr lang="cs-CZ" sz="2000" dirty="0" smtClean="0"/>
              </a:p>
              <a:p>
                <a:pPr marL="0" lvl="0" indent="0" algn="just">
                  <a:buNone/>
                </a:pPr>
                <a:endParaRPr lang="cs-CZ" sz="2000" dirty="0"/>
              </a:p>
              <a:p>
                <a:pPr marL="0" lvl="0" indent="0" algn="just">
                  <a:buNone/>
                </a:pPr>
                <a:endParaRPr lang="cs-CZ" sz="8000" dirty="0"/>
              </a:p>
              <a:p>
                <a:pPr marL="0" indent="0" algn="just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400" b="1" dirty="0"/>
              </a:p>
              <a:p>
                <a:pPr marL="0" indent="0">
                  <a:buNone/>
                </a:pPr>
                <a:endParaRPr lang="cs-CZ" sz="2400" b="1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363272" cy="5112568"/>
              </a:xfrm>
              <a:blipFill rotWithShape="1">
                <a:blip r:embed="rId2"/>
                <a:stretch>
                  <a:fillRect l="-875" t="-597" r="-6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1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/>
              <a:t>Zohlednění časového hlediska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o</a:t>
            </a:r>
            <a:r>
              <a:rPr lang="cs-CZ" sz="2200" dirty="0" smtClean="0"/>
              <a:t>tázka výše diskontní sazby</a:t>
            </a:r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dirty="0" smtClean="0"/>
              <a:t>čím </a:t>
            </a:r>
            <a:r>
              <a:rPr lang="cs-CZ" sz="2200" dirty="0"/>
              <a:t>vyšší diskontní sazba, tím nižší současná hodnota budoucích </a:t>
            </a:r>
            <a:r>
              <a:rPr lang="cs-CZ" sz="2200" dirty="0" smtClean="0"/>
              <a:t>přínosů/nákladů </a:t>
            </a:r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dirty="0"/>
              <a:t>č</a:t>
            </a:r>
            <a:r>
              <a:rPr lang="cs-CZ" sz="2200" dirty="0" smtClean="0"/>
              <a:t>ím delší časové období vzniku přínosů/nákladů, </a:t>
            </a:r>
            <a:br>
              <a:rPr lang="cs-CZ" sz="2200" dirty="0" smtClean="0"/>
            </a:br>
            <a:r>
              <a:rPr lang="cs-CZ" sz="2200" dirty="0" smtClean="0"/>
              <a:t>tím výraznější vliv výše diskontní sazby</a:t>
            </a:r>
          </a:p>
          <a:p>
            <a:pPr marL="342000">
              <a:buFont typeface="Wingdings" panose="05000000000000000000" pitchFamily="2" charset="2"/>
              <a:buChar char="§"/>
            </a:pPr>
            <a:r>
              <a:rPr lang="cs-CZ" sz="2200" dirty="0" smtClean="0"/>
              <a:t>Pro </a:t>
            </a:r>
            <a:r>
              <a:rPr lang="cs-CZ" sz="2200" dirty="0"/>
              <a:t>ilustraci rozdíl současných hodnot budoucích přínosů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/>
              <a:t>nákladů </a:t>
            </a:r>
            <a:r>
              <a:rPr lang="cs-CZ" sz="2200" dirty="0" smtClean="0"/>
              <a:t> v závislosti </a:t>
            </a:r>
            <a:r>
              <a:rPr lang="cs-CZ" sz="2200" dirty="0"/>
              <a:t>na výši diskontní </a:t>
            </a:r>
            <a:r>
              <a:rPr lang="cs-CZ" sz="2200" dirty="0" smtClean="0"/>
              <a:t>sazby: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8000" dirty="0"/>
          </a:p>
          <a:p>
            <a:endParaRPr lang="cs-CZ" sz="2000" dirty="0"/>
          </a:p>
          <a:p>
            <a:pPr marL="0" lvl="0" indent="0" algn="just">
              <a:buNone/>
            </a:pPr>
            <a:endParaRPr lang="cs-CZ" sz="2000" dirty="0" smtClean="0"/>
          </a:p>
          <a:p>
            <a:pPr marL="0" lv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941825"/>
              </p:ext>
            </p:extLst>
          </p:nvPr>
        </p:nvGraphicFramePr>
        <p:xfrm>
          <a:off x="683566" y="3861048"/>
          <a:ext cx="7488831" cy="794382"/>
        </p:xfrm>
        <a:graphic>
          <a:graphicData uri="http://schemas.openxmlformats.org/drawingml/2006/table">
            <a:tbl>
              <a:tblPr firstRow="1" firstCol="1" bandRow="1"/>
              <a:tblGrid>
                <a:gridCol w="595703"/>
                <a:gridCol w="1017662"/>
                <a:gridCol w="839352"/>
                <a:gridCol w="839352"/>
                <a:gridCol w="763048"/>
                <a:gridCol w="763048"/>
                <a:gridCol w="763048"/>
                <a:gridCol w="839352"/>
                <a:gridCol w="1068266"/>
              </a:tblGrid>
              <a:tr h="216024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Současná hodnota 1 mil. Kč (v Kč) vynaloženého/získaného v roce: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7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mbria"/>
                          <a:ea typeface="Calibri"/>
                          <a:cs typeface="Times New Roman"/>
                        </a:rPr>
                        <a:t>při DS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17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3 %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1 000 000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970 874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942 596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915 142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888 487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862 609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813 092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744 094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17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7 %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1 000 000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934 579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873 439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816 298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762 895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712 986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622 750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508 349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046120"/>
              </p:ext>
            </p:extLst>
          </p:nvPr>
        </p:nvGraphicFramePr>
        <p:xfrm>
          <a:off x="683569" y="4797152"/>
          <a:ext cx="7488832" cy="1005260"/>
        </p:xfrm>
        <a:graphic>
          <a:graphicData uri="http://schemas.openxmlformats.org/drawingml/2006/table">
            <a:tbl>
              <a:tblPr firstRow="1" firstCol="1" bandRow="1"/>
              <a:tblGrid>
                <a:gridCol w="665674"/>
                <a:gridCol w="878413"/>
                <a:gridCol w="772045"/>
                <a:gridCol w="849249"/>
                <a:gridCol w="926454"/>
                <a:gridCol w="849249"/>
                <a:gridCol w="849249"/>
                <a:gridCol w="772045"/>
                <a:gridCol w="926454"/>
              </a:tblGrid>
              <a:tr h="201052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Současná hodnota 1 mil. Kč (v Kč) vynaloženého/získaného v roce: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02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při </a:t>
                      </a:r>
                      <a:r>
                        <a:rPr lang="cs-CZ" sz="11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DS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70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01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mbria"/>
                          <a:ea typeface="Calibri"/>
                          <a:cs typeface="Times New Roman"/>
                        </a:rPr>
                        <a:t>3 %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641 862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553 676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477 606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411 987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306 557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228 107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126 297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52 033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Cambria"/>
                          <a:ea typeface="Calibri"/>
                          <a:cs typeface="Times New Roman"/>
                        </a:rPr>
                        <a:t>7 %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362 446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258 419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184 249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131 367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66 780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33 948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8 773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Times New Roman"/>
                        </a:rPr>
                        <a:t>1 152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3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Zohlednění časového hlediska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u</a:t>
            </a:r>
            <a:r>
              <a:rPr lang="cs-CZ" sz="2200" dirty="0" smtClean="0"/>
              <a:t> regulace se používá</a:t>
            </a:r>
            <a:r>
              <a:rPr lang="cs-CZ" sz="2200" dirty="0"/>
              <a:t> </a:t>
            </a:r>
            <a:r>
              <a:rPr lang="cs-CZ" sz="2200" dirty="0" smtClean="0"/>
              <a:t>tzv</a:t>
            </a:r>
            <a:r>
              <a:rPr lang="cs-CZ" sz="2200" dirty="0"/>
              <a:t>. </a:t>
            </a:r>
            <a:r>
              <a:rPr lang="cs-CZ" sz="2200" b="1" dirty="0"/>
              <a:t>společenská diskontní </a:t>
            </a:r>
            <a:r>
              <a:rPr lang="cs-CZ" sz="2200" b="1" dirty="0" smtClean="0"/>
              <a:t>sazba</a:t>
            </a:r>
            <a:r>
              <a:rPr lang="cs-CZ" sz="2200" dirty="0"/>
              <a:t> </a:t>
            </a:r>
            <a:r>
              <a:rPr lang="cs-CZ" sz="2200" dirty="0" smtClean="0"/>
              <a:t>(nižší než tržní reálná úroková míra)</a:t>
            </a:r>
          </a:p>
          <a:p>
            <a:pPr marL="648000">
              <a:buFont typeface="Courier New" panose="02070309020205020404" pitchFamily="49" charset="0"/>
              <a:buChar char="o"/>
            </a:pPr>
            <a:r>
              <a:rPr lang="cs-CZ" sz="2200" b="1" dirty="0"/>
              <a:t>d</a:t>
            </a:r>
            <a:r>
              <a:rPr lang="cs-CZ" sz="2200" b="1" dirty="0" smtClean="0"/>
              <a:t>ůvod:</a:t>
            </a:r>
            <a:r>
              <a:rPr lang="cs-CZ" sz="2200" dirty="0" smtClean="0"/>
              <a:t> obvykle časová disproporce přínosů a nákladů: náklady ihned, přínosy v (i vzdálené) budoucnosti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RIA v EU: diskontní sazba ve výši </a:t>
            </a:r>
            <a:r>
              <a:rPr lang="cs-CZ" sz="2200" b="1" dirty="0" smtClean="0"/>
              <a:t>4 % </a:t>
            </a:r>
            <a:r>
              <a:rPr lang="cs-CZ" sz="2200" dirty="0" smtClean="0"/>
              <a:t>(lze použít i pro ČR)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d</a:t>
            </a:r>
            <a:r>
              <a:rPr lang="cs-CZ" sz="2200" dirty="0" smtClean="0"/>
              <a:t>iskontní </a:t>
            </a:r>
            <a:r>
              <a:rPr lang="cs-CZ" sz="2200" dirty="0"/>
              <a:t>sazba zohledňuje pouze časovou </a:t>
            </a:r>
            <a:r>
              <a:rPr lang="cs-CZ" sz="2200" dirty="0" smtClean="0"/>
              <a:t>preferenci, nesouvisí s</a:t>
            </a:r>
            <a:r>
              <a:rPr lang="cs-CZ" sz="2200" dirty="0"/>
              <a:t> </a:t>
            </a:r>
            <a:r>
              <a:rPr lang="cs-CZ" sz="2200" dirty="0" smtClean="0"/>
              <a:t>inflací</a:t>
            </a:r>
            <a:r>
              <a:rPr lang="cs-CZ" sz="2200" dirty="0"/>
              <a:t> </a:t>
            </a:r>
            <a:r>
              <a:rPr lang="cs-CZ" sz="2200" dirty="0" smtClean="0"/>
              <a:t>           budoucí přínosy/náklady se vyjadřují ve stálých cenách</a:t>
            </a:r>
          </a:p>
          <a:p>
            <a:pPr marL="0" indent="0">
              <a:buNone/>
            </a:pPr>
            <a:r>
              <a:rPr lang="cs-CZ" sz="2200" b="1" dirty="0">
                <a:solidFill>
                  <a:prstClr val="black"/>
                </a:solidFill>
              </a:rPr>
              <a:t>Chybná praxe: </a:t>
            </a:r>
          </a:p>
          <a:p>
            <a:pPr lvl="0"/>
            <a:r>
              <a:rPr lang="cs-CZ" sz="2200" dirty="0"/>
              <a:t>často není v RIA vůbec zohledněno časové hledisko působení nákladů a </a:t>
            </a:r>
            <a:r>
              <a:rPr lang="cs-CZ" sz="2200" dirty="0" smtClean="0"/>
              <a:t>přínosů </a:t>
            </a:r>
          </a:p>
          <a:p>
            <a:pPr marL="702000"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nejsou </a:t>
            </a:r>
            <a:r>
              <a:rPr lang="cs-CZ" sz="2200" dirty="0"/>
              <a:t>rozlišeny dopady vznikající v různém </a:t>
            </a:r>
            <a:r>
              <a:rPr lang="cs-CZ" sz="2200" dirty="0" smtClean="0"/>
              <a:t>čase </a:t>
            </a:r>
            <a:br>
              <a:rPr lang="cs-CZ" sz="2200" dirty="0" smtClean="0"/>
            </a:br>
            <a:r>
              <a:rPr lang="cs-CZ" sz="2200" dirty="0" smtClean="0"/>
              <a:t>(ani </a:t>
            </a:r>
            <a:r>
              <a:rPr lang="cs-CZ" sz="2200" dirty="0"/>
              <a:t>dopady jednorázové a </a:t>
            </a:r>
            <a:r>
              <a:rPr lang="cs-CZ" sz="2200" dirty="0" smtClean="0"/>
              <a:t>opakující se) </a:t>
            </a:r>
          </a:p>
          <a:p>
            <a:pPr marL="702000"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náklady/přínosy </a:t>
            </a:r>
            <a:r>
              <a:rPr lang="cs-CZ" sz="2200" dirty="0"/>
              <a:t>vznikající v různých budoucích letech nejsou diskontovány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8000" dirty="0"/>
          </a:p>
          <a:p>
            <a:endParaRPr lang="cs-CZ" sz="2000" dirty="0"/>
          </a:p>
          <a:p>
            <a:pPr marL="0" lvl="0" indent="0" algn="just">
              <a:buNone/>
            </a:pPr>
            <a:endParaRPr lang="cs-CZ" sz="2000" dirty="0" smtClean="0"/>
          </a:p>
          <a:p>
            <a:pPr marL="0" lv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212354" y="3353049"/>
            <a:ext cx="676808" cy="288033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60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200" b="1" dirty="0"/>
              <a:t>K</a:t>
            </a:r>
            <a:r>
              <a:rPr lang="cs-CZ" sz="3200" b="1" dirty="0" smtClean="0"/>
              <a:t>valifikovaný a transparentní odhad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z</a:t>
            </a:r>
            <a:r>
              <a:rPr lang="cs-CZ" sz="2200" dirty="0" smtClean="0"/>
              <a:t>aložený na dostupných </a:t>
            </a:r>
            <a:r>
              <a:rPr lang="cs-CZ" sz="2200" b="1" dirty="0" smtClean="0"/>
              <a:t>datech</a:t>
            </a:r>
            <a:r>
              <a:rPr lang="cs-CZ" sz="2200" dirty="0" smtClean="0"/>
              <a:t>, zejména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údajích a analýzách </a:t>
            </a:r>
            <a:r>
              <a:rPr lang="cs-CZ" sz="2200" dirty="0"/>
              <a:t>příslušných orgánů veřejné </a:t>
            </a:r>
            <a:r>
              <a:rPr lang="cs-CZ" sz="2200" dirty="0" smtClean="0"/>
              <a:t>moci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statistikách </a:t>
            </a:r>
            <a:r>
              <a:rPr lang="cs-CZ" sz="2200" dirty="0"/>
              <a:t>Českého statistického </a:t>
            </a:r>
            <a:r>
              <a:rPr lang="cs-CZ" sz="2200" dirty="0" smtClean="0"/>
              <a:t>úřadu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odborných studiích </a:t>
            </a:r>
            <a:r>
              <a:rPr lang="cs-CZ" sz="2200" dirty="0"/>
              <a:t>a </a:t>
            </a:r>
            <a:r>
              <a:rPr lang="cs-CZ" sz="2200" dirty="0" smtClean="0"/>
              <a:t>analýzách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 smtClean="0"/>
              <a:t>informacích od dotčených subjektů (konzultace)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 </a:t>
            </a:r>
            <a:r>
              <a:rPr lang="cs-CZ" sz="2200" b="1" dirty="0" smtClean="0"/>
              <a:t>transparentní</a:t>
            </a:r>
            <a:r>
              <a:rPr lang="cs-CZ" sz="2200" dirty="0" smtClean="0"/>
              <a:t> </a:t>
            </a:r>
            <a:r>
              <a:rPr lang="cs-CZ" sz="2200" dirty="0"/>
              <a:t>(pro umožnění verifikace)</a:t>
            </a:r>
          </a:p>
          <a:p>
            <a:pPr marL="648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specifikace zdrojů </a:t>
            </a:r>
            <a:r>
              <a:rPr lang="cs-CZ" sz="2200" dirty="0"/>
              <a:t>všech použitých dat </a:t>
            </a:r>
            <a:endParaRPr lang="cs-CZ" sz="2200" dirty="0" smtClean="0"/>
          </a:p>
          <a:p>
            <a:pPr marL="648000" lvl="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ysvětlení použitých předpokladů, metod a modelů </a:t>
            </a:r>
            <a:br>
              <a:rPr lang="cs-CZ" sz="2200" dirty="0" smtClean="0"/>
            </a:br>
            <a:r>
              <a:rPr lang="cs-CZ" sz="2200" dirty="0" smtClean="0"/>
              <a:t>(včetně jejich omezení, přesnosti a pravděpodobnosti)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prstClr val="black"/>
                </a:solidFill>
              </a:rPr>
              <a:t>Chybná praxe: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kvantifikace nákladů a přínosů není dostatečně přesná, podložená </a:t>
            </a:r>
            <a:r>
              <a:rPr lang="cs-CZ" sz="2200" dirty="0" smtClean="0"/>
              <a:t>či </a:t>
            </a:r>
            <a:r>
              <a:rPr lang="cs-CZ" sz="2200" dirty="0"/>
              <a:t>věrohodná</a:t>
            </a:r>
          </a:p>
          <a:p>
            <a:pPr marL="0" indent="0" algn="just">
              <a:buNone/>
            </a:pPr>
            <a:endParaRPr lang="cs-CZ" sz="2000" dirty="0" smtClean="0"/>
          </a:p>
          <a:p>
            <a:pPr algn="just"/>
            <a:endParaRPr lang="cs-CZ" sz="20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128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Druhy regulačních nákladů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/>
              <a:t>Regulační náklady </a:t>
            </a:r>
            <a:r>
              <a:rPr lang="cs-CZ" sz="2200" i="1" dirty="0"/>
              <a:t>(</a:t>
            </a:r>
            <a:r>
              <a:rPr lang="cs-CZ" sz="2200" i="1" dirty="0" err="1" smtClean="0"/>
              <a:t>regulatory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costs</a:t>
            </a:r>
            <a:r>
              <a:rPr lang="cs-CZ" sz="2200" i="1" dirty="0" smtClean="0"/>
              <a:t>)</a:t>
            </a:r>
            <a:endParaRPr lang="cs-CZ" sz="2200" i="1" dirty="0" smtClean="0"/>
          </a:p>
          <a:p>
            <a:pPr marL="0" indent="0">
              <a:buNone/>
            </a:pPr>
            <a:r>
              <a:rPr lang="cs-CZ" sz="2200" dirty="0" smtClean="0"/>
              <a:t>= veškeré náklady (hrazené subjekty jakéhokoli typu, dotčenými přímo či nepřímo), </a:t>
            </a:r>
            <a:r>
              <a:rPr lang="cs-CZ" sz="2200" dirty="0"/>
              <a:t>které lze přičítat přijetí </a:t>
            </a:r>
            <a:r>
              <a:rPr lang="cs-CZ" sz="2200" dirty="0" smtClean="0"/>
              <a:t>určité regulace</a:t>
            </a:r>
          </a:p>
          <a:p>
            <a:pPr marL="0" indent="0">
              <a:buNone/>
            </a:pPr>
            <a:endParaRPr lang="cs-CZ" sz="2200" dirty="0"/>
          </a:p>
          <a:p>
            <a:pPr marL="648000">
              <a:buFont typeface="Wingdings" panose="05000000000000000000" pitchFamily="2" charset="2"/>
              <a:buChar char="q"/>
            </a:pPr>
            <a:r>
              <a:rPr lang="cs-CZ" sz="2200" b="1" dirty="0" smtClean="0"/>
              <a:t>náklady na dodržování regulace </a:t>
            </a:r>
            <a:r>
              <a:rPr lang="cs-CZ" sz="2200" i="1" dirty="0" smtClean="0"/>
              <a:t>(</a:t>
            </a:r>
            <a:r>
              <a:rPr lang="cs-CZ" sz="2200" i="1" dirty="0" err="1" smtClean="0"/>
              <a:t>compliance</a:t>
            </a:r>
            <a:r>
              <a:rPr lang="cs-CZ" sz="2200" i="1" dirty="0" smtClean="0"/>
              <a:t> </a:t>
            </a:r>
            <a:r>
              <a:rPr lang="cs-CZ" sz="2200" i="1" dirty="0" err="1"/>
              <a:t>costs</a:t>
            </a:r>
            <a:r>
              <a:rPr lang="cs-CZ" sz="2200" i="1" dirty="0"/>
              <a:t>)</a:t>
            </a:r>
          </a:p>
          <a:p>
            <a:pPr marL="990900"/>
            <a:r>
              <a:rPr lang="cs-CZ" sz="2200" dirty="0" smtClean="0"/>
              <a:t> </a:t>
            </a:r>
            <a:r>
              <a:rPr lang="cs-CZ" sz="2200" dirty="0" smtClean="0"/>
              <a:t>= náklady vyvolané přímo plněním a vynucováním povinností  stanovených právními předpisy </a:t>
            </a:r>
          </a:p>
          <a:p>
            <a:pPr marL="990900"/>
            <a:r>
              <a:rPr lang="cs-CZ" sz="2200" dirty="0" smtClean="0"/>
              <a:t>nejpodstatnější a nejsnáze vyhodnotitelná část regulačních nákladů</a:t>
            </a:r>
          </a:p>
          <a:p>
            <a:pPr marL="648000" indent="0">
              <a:buNone/>
            </a:pPr>
            <a:endParaRPr lang="cs-CZ" sz="2200" dirty="0" smtClean="0"/>
          </a:p>
          <a:p>
            <a:pPr marL="648000">
              <a:buFont typeface="Wingdings" panose="05000000000000000000" pitchFamily="2" charset="2"/>
              <a:buChar char="q"/>
            </a:pPr>
            <a:r>
              <a:rPr lang="cs-CZ" sz="2200" b="1" dirty="0" smtClean="0"/>
              <a:t>jiné regulační náklady </a:t>
            </a:r>
            <a:endParaRPr lang="cs-CZ" sz="2200" dirty="0" smtClean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233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Náklady na dodržování regulace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103869"/>
              </p:ext>
            </p:extLst>
          </p:nvPr>
        </p:nvGraphicFramePr>
        <p:xfrm>
          <a:off x="457200" y="1196975"/>
          <a:ext cx="8219256" cy="4752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7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Jiné regulační náklady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100" indent="0">
              <a:buNone/>
            </a:pPr>
            <a:r>
              <a:rPr lang="cs-CZ" sz="2200" b="1" dirty="0" smtClean="0"/>
              <a:t>Některé typy jiných regulačních nákladů </a:t>
            </a:r>
            <a:br>
              <a:rPr lang="cs-CZ" sz="2200" b="1" dirty="0" smtClean="0"/>
            </a:br>
            <a:r>
              <a:rPr lang="cs-CZ" sz="2200" dirty="0" smtClean="0"/>
              <a:t>(</a:t>
            </a:r>
            <a:r>
              <a:rPr lang="cs-CZ" sz="2200" dirty="0"/>
              <a:t>z různých úhlů pohledu</a:t>
            </a:r>
            <a:r>
              <a:rPr lang="cs-CZ" sz="2200" dirty="0" smtClean="0"/>
              <a:t>): </a:t>
            </a:r>
          </a:p>
          <a:p>
            <a:pPr marL="305100" indent="0">
              <a:buNone/>
            </a:pPr>
            <a:endParaRPr lang="cs-CZ" sz="2200" dirty="0"/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dirty="0" smtClean="0"/>
              <a:t>náklady </a:t>
            </a:r>
            <a:r>
              <a:rPr lang="cs-CZ" sz="2200" dirty="0" smtClean="0"/>
              <a:t>příležitosti </a:t>
            </a:r>
            <a:r>
              <a:rPr lang="cs-CZ" sz="2200" i="1" dirty="0" smtClean="0"/>
              <a:t>(</a:t>
            </a:r>
            <a:r>
              <a:rPr lang="cs-CZ" sz="2200" i="1" dirty="0" err="1"/>
              <a:t>opportunity</a:t>
            </a:r>
            <a:r>
              <a:rPr lang="cs-CZ" sz="2200" i="1" dirty="0"/>
              <a:t> </a:t>
            </a:r>
            <a:r>
              <a:rPr lang="cs-CZ" sz="2200" i="1" dirty="0" err="1"/>
              <a:t>costs</a:t>
            </a:r>
            <a:r>
              <a:rPr lang="cs-CZ" sz="2200" i="1" dirty="0"/>
              <a:t>)</a:t>
            </a:r>
            <a:endParaRPr lang="cs-CZ" sz="2200" dirty="0"/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dirty="0" smtClean="0"/>
              <a:t>finanční </a:t>
            </a:r>
            <a:r>
              <a:rPr lang="cs-CZ" sz="2200" dirty="0"/>
              <a:t>náklady </a:t>
            </a:r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dirty="0" smtClean="0"/>
              <a:t>iritující </a:t>
            </a:r>
            <a:r>
              <a:rPr lang="cs-CZ" sz="2200" dirty="0" smtClean="0"/>
              <a:t>náklady </a:t>
            </a:r>
            <a:r>
              <a:rPr lang="cs-CZ" sz="2200" i="1" dirty="0" smtClean="0"/>
              <a:t>(</a:t>
            </a:r>
            <a:r>
              <a:rPr lang="cs-CZ" sz="2200" i="1" dirty="0" err="1"/>
              <a:t>hassle</a:t>
            </a:r>
            <a:r>
              <a:rPr lang="cs-CZ" sz="2200" i="1" dirty="0"/>
              <a:t> </a:t>
            </a:r>
            <a:r>
              <a:rPr lang="cs-CZ" sz="2200" i="1" dirty="0" err="1"/>
              <a:t>costs</a:t>
            </a:r>
            <a:r>
              <a:rPr lang="cs-CZ" sz="2200" i="1" dirty="0"/>
              <a:t>)</a:t>
            </a:r>
            <a:endParaRPr lang="cs-CZ" sz="2200" dirty="0"/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dirty="0" smtClean="0"/>
              <a:t>nepřímé </a:t>
            </a:r>
            <a:r>
              <a:rPr lang="cs-CZ" sz="2200" dirty="0"/>
              <a:t>náklady</a:t>
            </a:r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dirty="0"/>
              <a:t>makroekonomické náklady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56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Obsah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3285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úvod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základní </a:t>
            </a:r>
            <a:r>
              <a:rPr lang="cs-CZ" sz="2200" dirty="0"/>
              <a:t>pravidla pro </a:t>
            </a:r>
            <a:r>
              <a:rPr lang="cs-CZ" sz="2200" dirty="0" smtClean="0"/>
              <a:t>správnou identifikaci a vyhodnocení nákladů/přínosů</a:t>
            </a:r>
            <a:endParaRPr lang="cs-CZ" sz="2200" dirty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srovnatelné vyhodnocení</a:t>
            </a:r>
            <a:endParaRPr lang="cs-CZ" sz="2200" dirty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č</a:t>
            </a:r>
            <a:r>
              <a:rPr lang="cs-CZ" sz="2200" dirty="0" smtClean="0"/>
              <a:t>lenění nákladů/přínosů</a:t>
            </a:r>
            <a:endParaRPr lang="cs-CZ" sz="2200" dirty="0"/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 smtClean="0"/>
              <a:t>absence </a:t>
            </a:r>
            <a:r>
              <a:rPr lang="cs-CZ" sz="2200" dirty="0"/>
              <a:t>dvojího započtení nákladů </a:t>
            </a:r>
            <a:r>
              <a:rPr lang="cs-CZ" sz="2200" dirty="0" smtClean="0"/>
              <a:t>a přínosů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v</a:t>
            </a:r>
            <a:r>
              <a:rPr lang="cs-CZ" sz="2200" dirty="0" smtClean="0"/>
              <a:t>hodné vyjádření nákladů/přínosů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z</a:t>
            </a:r>
            <a:r>
              <a:rPr lang="cs-CZ" sz="2200" dirty="0" smtClean="0"/>
              <a:t>ohlednění časového hlediska</a:t>
            </a:r>
          </a:p>
          <a:p>
            <a:pPr marL="936000">
              <a:buFont typeface="Wingdings" panose="05000000000000000000" pitchFamily="2" charset="2"/>
              <a:buChar char="§"/>
            </a:pPr>
            <a:r>
              <a:rPr lang="cs-CZ" sz="2200" dirty="0"/>
              <a:t>k</a:t>
            </a:r>
            <a:r>
              <a:rPr lang="cs-CZ" sz="2200" dirty="0" smtClean="0"/>
              <a:t>valifikovaný a transparentní odhad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druhy </a:t>
            </a:r>
            <a:r>
              <a:rPr lang="cs-CZ" sz="2200" dirty="0"/>
              <a:t>regulačních </a:t>
            </a:r>
            <a:r>
              <a:rPr lang="cs-CZ" sz="2200" dirty="0" smtClean="0"/>
              <a:t>nákladů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druhy přínosů regulace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v</a:t>
            </a:r>
            <a:r>
              <a:rPr lang="cs-CZ" sz="2200" dirty="0" smtClean="0"/>
              <a:t>yhodnocení nákladů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vyhodnocení </a:t>
            </a:r>
            <a:r>
              <a:rPr lang="cs-CZ" sz="2200" dirty="0" smtClean="0"/>
              <a:t>přínosů</a:t>
            </a:r>
            <a:endParaRPr lang="cs-CZ" sz="2200" dirty="0"/>
          </a:p>
          <a:p>
            <a:endParaRPr lang="cs-CZ" sz="2000" dirty="0"/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>
              <a:solidFill>
                <a:srgbClr val="FFC000"/>
              </a:solidFill>
            </a:endParaRPr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 smtClean="0"/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/>
          </a:p>
          <a:p>
            <a:pPr marL="936000">
              <a:buFont typeface="Wingdings" panose="05000000000000000000" pitchFamily="2" charset="2"/>
              <a:buChar char="ü"/>
            </a:pPr>
            <a:endParaRPr lang="cs-CZ" sz="2400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Druhy přínosů regulace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cs-CZ" sz="2200" dirty="0"/>
              <a:t>o</a:t>
            </a:r>
            <a:r>
              <a:rPr lang="cs-CZ" sz="2200" dirty="0" smtClean="0"/>
              <a:t>btížná klasifikace – </a:t>
            </a:r>
            <a:r>
              <a:rPr lang="cs-CZ" sz="2200" b="1" dirty="0" smtClean="0"/>
              <a:t>přínosy variabilnější </a:t>
            </a:r>
            <a:r>
              <a:rPr lang="cs-CZ" sz="2200" dirty="0" smtClean="0"/>
              <a:t>než náklady </a:t>
            </a:r>
            <a:br>
              <a:rPr lang="cs-CZ" sz="2200" dirty="0" smtClean="0"/>
            </a:br>
            <a:r>
              <a:rPr lang="cs-CZ" sz="2200" dirty="0" smtClean="0"/>
              <a:t>(dle konkrétních cílů konkrétní regulace)</a:t>
            </a:r>
          </a:p>
          <a:p>
            <a:pPr marL="0" lvl="0" indent="0">
              <a:buNone/>
            </a:pPr>
            <a:endParaRPr lang="cs-CZ" sz="22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2200" dirty="0"/>
              <a:t>o</a:t>
            </a:r>
            <a:r>
              <a:rPr lang="cs-CZ" sz="2200" dirty="0" smtClean="0"/>
              <a:t>becné členění: přímé a nepřímé; dále podle oblasti působení:</a:t>
            </a:r>
          </a:p>
          <a:p>
            <a:pPr marL="648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přímé přínosy (</a:t>
            </a:r>
            <a:r>
              <a:rPr lang="cs-CZ" sz="2200" b="1" dirty="0"/>
              <a:t>pro cílovou skupinu </a:t>
            </a:r>
            <a:r>
              <a:rPr lang="cs-CZ" sz="2200" b="1" dirty="0" smtClean="0"/>
              <a:t>subjektů)</a:t>
            </a:r>
          </a:p>
          <a:p>
            <a:pPr marL="972000" lvl="0">
              <a:buFont typeface="Courier New" panose="02070309020205020404" pitchFamily="49" charset="0"/>
              <a:buChar char="o"/>
            </a:pPr>
            <a:r>
              <a:rPr lang="cs-CZ" sz="2200" dirty="0"/>
              <a:t>z</a:t>
            </a:r>
            <a:r>
              <a:rPr lang="cs-CZ" sz="2200" dirty="0" smtClean="0"/>
              <a:t>lepšení pro jednotlivce (např. zdraví)</a:t>
            </a:r>
          </a:p>
          <a:p>
            <a:pPr marL="972000">
              <a:buFont typeface="Courier New" panose="02070309020205020404" pitchFamily="49" charset="0"/>
              <a:buChar char="o"/>
            </a:pPr>
            <a:r>
              <a:rPr lang="cs-CZ" sz="2200" dirty="0"/>
              <a:t>vyšší efektivita trhu </a:t>
            </a:r>
            <a:r>
              <a:rPr lang="cs-CZ" sz="2200" dirty="0" smtClean="0"/>
              <a:t>(např. náprava </a:t>
            </a:r>
            <a:r>
              <a:rPr lang="cs-CZ" sz="2200" dirty="0"/>
              <a:t>tržních </a:t>
            </a:r>
            <a:r>
              <a:rPr lang="cs-CZ" sz="2200" dirty="0" smtClean="0"/>
              <a:t>selhání)</a:t>
            </a:r>
            <a:endParaRPr lang="cs-CZ" sz="2200" dirty="0"/>
          </a:p>
          <a:p>
            <a:pPr marL="648000" lvl="0">
              <a:buFont typeface="Wingdings" panose="05000000000000000000" pitchFamily="2" charset="2"/>
              <a:buChar char="§"/>
            </a:pPr>
            <a:r>
              <a:rPr lang="cs-CZ" sz="2200" b="1" dirty="0" smtClean="0"/>
              <a:t>nepřímé </a:t>
            </a:r>
            <a:r>
              <a:rPr lang="cs-CZ" sz="2200" b="1" dirty="0"/>
              <a:t>přínosy (pro jiné subjekty)</a:t>
            </a:r>
          </a:p>
          <a:p>
            <a:pPr marL="972000" lvl="0">
              <a:buFont typeface="Wingdings" panose="05000000000000000000" pitchFamily="2" charset="2"/>
              <a:buChar char="§"/>
            </a:pPr>
            <a:r>
              <a:rPr lang="cs-CZ" sz="2200" dirty="0"/>
              <a:t>„přelévání“ pozitivních účinků dodržování právní úpravy třetí osobou </a:t>
            </a:r>
            <a:endParaRPr lang="cs-CZ" sz="2200" dirty="0" smtClean="0"/>
          </a:p>
          <a:p>
            <a:pPr marL="972000" lvl="0">
              <a:buFont typeface="Wingdings" panose="05000000000000000000" pitchFamily="2" charset="2"/>
              <a:buChar char="§"/>
            </a:pPr>
            <a:r>
              <a:rPr lang="cs-CZ" sz="2200" dirty="0" smtClean="0"/>
              <a:t>další </a:t>
            </a:r>
            <a:r>
              <a:rPr lang="cs-CZ" sz="2200" dirty="0"/>
              <a:t>přínosy nevyjádřitelné v penězích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(např. ochrana </a:t>
            </a:r>
            <a:r>
              <a:rPr lang="cs-CZ" sz="2200" dirty="0"/>
              <a:t>lidských </a:t>
            </a:r>
            <a:r>
              <a:rPr lang="cs-CZ" sz="2200" dirty="0" smtClean="0"/>
              <a:t>práv)</a:t>
            </a:r>
            <a:endParaRPr lang="cs-CZ" sz="2200" dirty="0"/>
          </a:p>
          <a:p>
            <a:pPr marL="972000" lvl="0" algn="just">
              <a:buFont typeface="Wingdings" panose="05000000000000000000" pitchFamily="2" charset="2"/>
              <a:buChar char="ü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98704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>V</a:t>
            </a:r>
            <a:r>
              <a:rPr lang="cs-CZ" sz="3600" b="1" dirty="0" smtClean="0"/>
              <a:t>yhodnocení nákladů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200" dirty="0" smtClean="0"/>
              <a:t>Monetizace – pomocí rozšířeného </a:t>
            </a:r>
            <a:r>
              <a:rPr lang="cs-CZ" sz="2200" b="1" dirty="0" smtClean="0"/>
              <a:t>standardního nákladového modelu </a:t>
            </a:r>
            <a:r>
              <a:rPr lang="cs-CZ" sz="2200" i="1" dirty="0"/>
              <a:t>(Standard </a:t>
            </a:r>
            <a:r>
              <a:rPr lang="cs-CZ" sz="2200" i="1" dirty="0" err="1"/>
              <a:t>Cost</a:t>
            </a:r>
            <a:r>
              <a:rPr lang="cs-CZ" sz="2200" i="1" dirty="0"/>
              <a:t> Model - SCM) </a:t>
            </a:r>
            <a:endParaRPr lang="cs-CZ" sz="2200" dirty="0" smtClean="0"/>
          </a:p>
          <a:p>
            <a:pPr marL="0" lvl="0" indent="0">
              <a:spcAft>
                <a:spcPts val="600"/>
              </a:spcAft>
              <a:buNone/>
            </a:pPr>
            <a:r>
              <a:rPr lang="cs-CZ" sz="2200" b="1" dirty="0" smtClean="0"/>
              <a:t>Základní výpočet</a:t>
            </a:r>
            <a:r>
              <a:rPr lang="cs-CZ" sz="2200" dirty="0"/>
              <a:t> ***</a:t>
            </a:r>
            <a:r>
              <a:rPr lang="cs-CZ" sz="2200" b="1" dirty="0" smtClean="0"/>
              <a:t> </a:t>
            </a:r>
            <a:r>
              <a:rPr lang="cs-CZ" sz="2200" dirty="0" smtClean="0"/>
              <a:t>(pro každou jednotlivou povinnost; pro celkové náklady regulace součet všech):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>
                <a:solidFill>
                  <a:srgbClr val="0070C0"/>
                </a:solidFill>
              </a:rPr>
              <a:t>náklady na plnění 1 povinnosti </a:t>
            </a:r>
            <a:r>
              <a:rPr lang="cs-CZ" sz="2200" dirty="0" smtClean="0">
                <a:solidFill>
                  <a:srgbClr val="0070C0"/>
                </a:solidFill>
              </a:rPr>
              <a:t>=</a:t>
            </a:r>
            <a:r>
              <a:rPr lang="cs-CZ" sz="2200" b="1" dirty="0" smtClean="0">
                <a:solidFill>
                  <a:srgbClr val="0070C0"/>
                </a:solidFill>
              </a:rPr>
              <a:t> </a:t>
            </a:r>
            <a:r>
              <a:rPr lang="cs-CZ" sz="2200" dirty="0">
                <a:solidFill>
                  <a:srgbClr val="7030A0"/>
                </a:solidFill>
              </a:rPr>
              <a:t>jednotkové náklady </a:t>
            </a:r>
            <a:r>
              <a:rPr lang="cs-CZ" sz="2200" dirty="0">
                <a:solidFill>
                  <a:srgbClr val="0070C0"/>
                </a:solidFill>
              </a:rPr>
              <a:t>× </a:t>
            </a:r>
            <a:r>
              <a:rPr lang="cs-CZ" sz="2200" dirty="0">
                <a:solidFill>
                  <a:srgbClr val="00B050"/>
                </a:solidFill>
              </a:rPr>
              <a:t>počet </a:t>
            </a:r>
            <a:r>
              <a:rPr lang="cs-CZ" sz="2200" dirty="0" smtClean="0">
                <a:solidFill>
                  <a:srgbClr val="00B050"/>
                </a:solidFill>
              </a:rPr>
              <a:t>případů (</a:t>
            </a: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</a:rPr>
              <a:t>počet dotčených subjektů </a:t>
            </a:r>
            <a:r>
              <a:rPr lang="cs-CZ" sz="2200" dirty="0">
                <a:solidFill>
                  <a:srgbClr val="00B050"/>
                </a:solidFill>
              </a:rPr>
              <a:t>× </a:t>
            </a:r>
            <a:r>
              <a:rPr lang="cs-CZ" sz="2200" dirty="0">
                <a:solidFill>
                  <a:srgbClr val="FF0000"/>
                </a:solidFill>
              </a:rPr>
              <a:t>počet </a:t>
            </a:r>
            <a:r>
              <a:rPr lang="cs-CZ" sz="2200" dirty="0" smtClean="0">
                <a:solidFill>
                  <a:srgbClr val="FF0000"/>
                </a:solidFill>
              </a:rPr>
              <a:t>opakování</a:t>
            </a:r>
            <a:r>
              <a:rPr lang="cs-CZ" sz="2200" dirty="0" smtClean="0">
                <a:solidFill>
                  <a:srgbClr val="00B050"/>
                </a:solidFill>
              </a:rPr>
              <a:t>)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200" dirty="0" smtClean="0"/>
              <a:t>Např</a:t>
            </a:r>
            <a:r>
              <a:rPr lang="cs-CZ" sz="2200" dirty="0"/>
              <a:t>. </a:t>
            </a:r>
            <a:r>
              <a:rPr lang="cs-CZ" sz="2200" dirty="0" smtClean="0"/>
              <a:t>(náklad </a:t>
            </a:r>
            <a:r>
              <a:rPr lang="cs-CZ" sz="2200" dirty="0"/>
              <a:t>jednoho subjektu na jednotlivé splnění povinnosti </a:t>
            </a:r>
            <a:r>
              <a:rPr lang="cs-CZ" sz="2200" dirty="0" smtClean="0"/>
              <a:t>= 1 </a:t>
            </a:r>
            <a:r>
              <a:rPr lang="cs-CZ" sz="2200" dirty="0"/>
              <a:t>000 Kč, počet dotčených subjektů </a:t>
            </a:r>
            <a:r>
              <a:rPr lang="cs-CZ" sz="2200" dirty="0" smtClean="0"/>
              <a:t>= 2 000,  </a:t>
            </a:r>
            <a:r>
              <a:rPr lang="cs-CZ" sz="2200" dirty="0"/>
              <a:t>povinnost se plní čtvrtletně, </a:t>
            </a:r>
            <a:r>
              <a:rPr lang="cs-CZ" sz="2200" dirty="0" smtClean="0"/>
              <a:t>předpokládané trvání regulace = 10 let):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7030A0"/>
                </a:solidFill>
              </a:rPr>
              <a:t>1 </a:t>
            </a:r>
            <a:r>
              <a:rPr lang="cs-CZ" sz="2200" dirty="0">
                <a:solidFill>
                  <a:srgbClr val="7030A0"/>
                </a:solidFill>
              </a:rPr>
              <a:t>000 Kč </a:t>
            </a:r>
            <a:r>
              <a:rPr lang="cs-CZ" sz="2200" dirty="0"/>
              <a:t>(jednotkové náklady) * 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2 000 </a:t>
            </a:r>
            <a:r>
              <a:rPr lang="cs-CZ" sz="2200" dirty="0"/>
              <a:t>(počet dotčených subjektů) * </a:t>
            </a:r>
            <a:r>
              <a:rPr lang="cs-CZ" sz="2200" dirty="0">
                <a:solidFill>
                  <a:srgbClr val="FF0000"/>
                </a:solidFill>
              </a:rPr>
              <a:t>4</a:t>
            </a:r>
            <a:r>
              <a:rPr lang="cs-CZ" sz="2200" dirty="0"/>
              <a:t> (počet opakování za rok) </a:t>
            </a:r>
            <a:r>
              <a:rPr lang="cs-CZ" sz="2200" dirty="0" smtClean="0"/>
              <a:t>* </a:t>
            </a:r>
            <a:r>
              <a:rPr lang="cs-CZ" sz="2200" dirty="0" smtClean="0">
                <a:solidFill>
                  <a:srgbClr val="FF0000"/>
                </a:solidFill>
              </a:rPr>
              <a:t>10</a:t>
            </a:r>
            <a:r>
              <a:rPr lang="cs-CZ" sz="2200" dirty="0" smtClean="0"/>
              <a:t> (počet let trvání) = </a:t>
            </a:r>
            <a:br>
              <a:rPr lang="cs-CZ" sz="2200" dirty="0" smtClean="0"/>
            </a:br>
            <a:r>
              <a:rPr lang="cs-CZ" sz="2200" dirty="0" smtClean="0">
                <a:solidFill>
                  <a:srgbClr val="0070C0"/>
                </a:solidFill>
              </a:rPr>
              <a:t>80 </a:t>
            </a:r>
            <a:r>
              <a:rPr lang="cs-CZ" sz="2200" dirty="0">
                <a:solidFill>
                  <a:srgbClr val="0070C0"/>
                </a:solidFill>
              </a:rPr>
              <a:t>000 000 Kč</a:t>
            </a:r>
          </a:p>
          <a:p>
            <a:pPr marL="0" indent="0">
              <a:buNone/>
            </a:pPr>
            <a:r>
              <a:rPr lang="cs-CZ" sz="2200" b="1" dirty="0" smtClean="0"/>
              <a:t>***</a:t>
            </a:r>
            <a:r>
              <a:rPr lang="cs-CZ" sz="2200" dirty="0" smtClean="0"/>
              <a:t> </a:t>
            </a:r>
            <a:r>
              <a:rPr lang="cs-CZ" sz="2200" b="1" i="1" dirty="0" smtClean="0"/>
              <a:t>nezohledňuje </a:t>
            </a:r>
            <a:r>
              <a:rPr lang="cs-CZ" sz="2200" b="1" i="1" dirty="0" smtClean="0"/>
              <a:t>potřebu diskontování</a:t>
            </a:r>
            <a:endParaRPr lang="cs-CZ" sz="2200" b="1" i="1" dirty="0" smtClean="0"/>
          </a:p>
          <a:p>
            <a:pPr marL="0" indent="0" algn="just">
              <a:buNone/>
            </a:pPr>
            <a:endParaRPr lang="cs-CZ" sz="22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2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>V</a:t>
            </a:r>
            <a:r>
              <a:rPr lang="cs-CZ" sz="3600" b="1" dirty="0" smtClean="0"/>
              <a:t>yhodnocení nákladů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544616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/>
              <a:t>Podrobný postup: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200" b="1" spc="-30" dirty="0" smtClean="0"/>
              <a:t>identifikace </a:t>
            </a:r>
            <a:r>
              <a:rPr lang="cs-CZ" sz="2200" spc="-30" dirty="0" smtClean="0"/>
              <a:t>všech</a:t>
            </a:r>
            <a:r>
              <a:rPr lang="cs-CZ" sz="2200" b="1" spc="-30" dirty="0" smtClean="0"/>
              <a:t> jednotlivých povinností, </a:t>
            </a:r>
            <a:r>
              <a:rPr lang="cs-CZ" sz="2200" spc="-30" dirty="0" smtClean="0"/>
              <a:t>s rozlišením na: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jednorázové,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/>
              <a:t>periodicky se opakující</a:t>
            </a:r>
          </a:p>
          <a:p>
            <a:pPr lvl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dirty="0"/>
              <a:t>situačně podmíněné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</a:t>
            </a:r>
            <a:r>
              <a:rPr lang="cs-CZ" sz="2200" dirty="0"/>
              <a:t>např. povinnosti žadatele o stavební povolení</a:t>
            </a:r>
            <a:r>
              <a:rPr lang="cs-CZ" sz="2200" dirty="0" smtClean="0"/>
              <a:t>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200" b="1" dirty="0" smtClean="0"/>
              <a:t>(spojení souvisejících povinnosti </a:t>
            </a:r>
            <a:r>
              <a:rPr lang="cs-CZ" sz="2200" dirty="0" smtClean="0"/>
              <a:t>do celkového procesu)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cs-CZ" sz="2200" b="1" dirty="0" smtClean="0"/>
              <a:t>rozčlenění </a:t>
            </a:r>
            <a:r>
              <a:rPr lang="cs-CZ" sz="2200" b="1" dirty="0"/>
              <a:t>povinností </a:t>
            </a:r>
            <a:r>
              <a:rPr lang="cs-CZ" sz="2200" b="1" dirty="0" smtClean="0"/>
              <a:t>podle různých způsobů splnění </a:t>
            </a:r>
            <a:br>
              <a:rPr lang="cs-CZ" sz="2200" b="1" dirty="0" smtClean="0"/>
            </a:br>
            <a:r>
              <a:rPr lang="cs-CZ" sz="2200" b="1" dirty="0" smtClean="0"/>
              <a:t>s různými reálnými dopady </a:t>
            </a:r>
            <a:r>
              <a:rPr lang="cs-CZ" sz="2200" dirty="0" smtClean="0"/>
              <a:t>(1 povinnost = totožný dopad), např. pořízení nového vybavení x modernizace stávajícího </a:t>
            </a:r>
          </a:p>
        </p:txBody>
      </p:sp>
    </p:spTree>
    <p:extLst>
      <p:ext uri="{BB962C8B-B14F-4D97-AF65-F5344CB8AC3E}">
        <p14:creationId xmlns:p14="http://schemas.microsoft.com/office/powerpoint/2010/main" val="33682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>V</a:t>
            </a:r>
            <a:r>
              <a:rPr lang="cs-CZ" sz="3600" b="1" dirty="0" smtClean="0"/>
              <a:t>yhodnocení nákladů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cs-CZ" sz="2200" b="1" dirty="0"/>
              <a:t>odhad</a:t>
            </a:r>
            <a:r>
              <a:rPr lang="cs-CZ" sz="2200" dirty="0"/>
              <a:t> </a:t>
            </a:r>
            <a:r>
              <a:rPr lang="cs-CZ" sz="2200" b="1" dirty="0"/>
              <a:t>jednotkových nákladů </a:t>
            </a:r>
            <a:r>
              <a:rPr lang="cs-CZ" sz="2200" dirty="0" smtClean="0"/>
              <a:t>povinnosti</a:t>
            </a:r>
          </a:p>
          <a:p>
            <a:pPr marL="684000">
              <a:buFont typeface="Wingdings" panose="05000000000000000000" pitchFamily="2" charset="2"/>
              <a:buChar char="§"/>
            </a:pPr>
            <a:r>
              <a:rPr lang="cs-CZ" sz="2200" dirty="0"/>
              <a:t>identifikace potřebných zdrojů (vybavení, čas apod.)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/>
              <a:t>vybavení, materiál, externí služby – tržní ceny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/>
              <a:t>čas – rozsah: konzultace; hodnota: hrubá mzda se zohledněním nemzdových, popř. i režijních nákladů (</a:t>
            </a:r>
            <a:r>
              <a:rPr lang="cs-CZ" sz="2200" dirty="0" smtClean="0"/>
              <a:t>podnikatelé, veřejná správa – čas zaměstnanců) </a:t>
            </a:r>
            <a:r>
              <a:rPr lang="cs-CZ" sz="2200" dirty="0"/>
              <a:t>x čistá mzda (občané</a:t>
            </a:r>
            <a:r>
              <a:rPr lang="cs-CZ" sz="2200" dirty="0" smtClean="0"/>
              <a:t>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cs-CZ" sz="2200" b="1" dirty="0" smtClean="0"/>
              <a:t>odhad </a:t>
            </a:r>
            <a:r>
              <a:rPr lang="cs-CZ" sz="2200" b="1" dirty="0"/>
              <a:t>počtu případů </a:t>
            </a:r>
            <a:r>
              <a:rPr lang="cs-CZ" sz="2200" dirty="0"/>
              <a:t>plnění povinnosti</a:t>
            </a:r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jednorázová </a:t>
            </a:r>
            <a:r>
              <a:rPr lang="cs-CZ" sz="2200" dirty="0" smtClean="0"/>
              <a:t>= </a:t>
            </a: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</a:rPr>
              <a:t>počet dotčených subjektů </a:t>
            </a:r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dirty="0"/>
              <a:t>p</a:t>
            </a:r>
            <a:r>
              <a:rPr lang="cs-CZ" sz="2200" dirty="0" smtClean="0"/>
              <a:t>eriodicky </a:t>
            </a:r>
            <a:r>
              <a:rPr lang="cs-CZ" sz="2200" b="1" dirty="0" smtClean="0"/>
              <a:t>se opakující </a:t>
            </a:r>
            <a:r>
              <a:rPr lang="cs-CZ" sz="2200" dirty="0" smtClean="0"/>
              <a:t>= </a:t>
            </a: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</a:rPr>
              <a:t>počet dotčených subjektů </a:t>
            </a:r>
            <a:r>
              <a:rPr lang="cs-CZ" sz="2200" dirty="0">
                <a:solidFill>
                  <a:srgbClr val="0070C0"/>
                </a:solidFill>
              </a:rPr>
              <a:t>×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FF0000"/>
                </a:solidFill>
              </a:rPr>
              <a:t>počet opakování (</a:t>
            </a:r>
            <a:r>
              <a:rPr lang="cs-CZ" sz="2200" dirty="0" smtClean="0">
                <a:solidFill>
                  <a:srgbClr val="009900"/>
                </a:solidFill>
              </a:rPr>
              <a:t>roční frekvence </a:t>
            </a:r>
            <a:r>
              <a:rPr lang="cs-CZ" sz="2200" dirty="0">
                <a:solidFill>
                  <a:srgbClr val="FF0000"/>
                </a:solidFill>
              </a:rPr>
              <a:t>×</a:t>
            </a:r>
            <a:r>
              <a:rPr lang="cs-CZ" sz="2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roků předpokládané životnosti regulace</a:t>
            </a:r>
            <a:r>
              <a:rPr lang="cs-CZ" sz="2200" dirty="0" smtClean="0">
                <a:solidFill>
                  <a:srgbClr val="FF0000"/>
                </a:solidFill>
              </a:rPr>
              <a:t>)</a:t>
            </a:r>
          </a:p>
          <a:p>
            <a:pPr marL="1008000">
              <a:buFont typeface="Wingdings" panose="05000000000000000000" pitchFamily="2" charset="2"/>
              <a:buChar char="§"/>
            </a:pPr>
            <a:r>
              <a:rPr lang="cs-CZ" sz="2200" b="1" dirty="0"/>
              <a:t>situačně </a:t>
            </a:r>
            <a:r>
              <a:rPr lang="cs-CZ" sz="2200" b="1" dirty="0" smtClean="0"/>
              <a:t>podmíněná </a:t>
            </a:r>
            <a:r>
              <a:rPr lang="cs-CZ" sz="2200" dirty="0" smtClean="0"/>
              <a:t>= </a:t>
            </a:r>
            <a:r>
              <a:rPr lang="cs-CZ" sz="2200" dirty="0" smtClean="0">
                <a:solidFill>
                  <a:srgbClr val="CC00CC"/>
                </a:solidFill>
              </a:rPr>
              <a:t>průměrný roční počet </a:t>
            </a:r>
            <a:r>
              <a:rPr lang="cs-CZ" sz="2200" dirty="0">
                <a:solidFill>
                  <a:srgbClr val="CC00CC"/>
                </a:solidFill>
              </a:rPr>
              <a:t>výskytu dané </a:t>
            </a:r>
            <a:r>
              <a:rPr lang="cs-CZ" sz="2200" dirty="0" smtClean="0">
                <a:solidFill>
                  <a:srgbClr val="CC00CC"/>
                </a:solidFill>
              </a:rPr>
              <a:t>situace</a:t>
            </a:r>
            <a:r>
              <a:rPr lang="cs-CZ" sz="2200" dirty="0" smtClean="0"/>
              <a:t> (např. žádostí o stavební povolení) </a:t>
            </a:r>
            <a:r>
              <a:rPr lang="cs-CZ" sz="2200" dirty="0">
                <a:solidFill>
                  <a:srgbClr val="0070C0"/>
                </a:solidFill>
              </a:rPr>
              <a:t>×</a:t>
            </a:r>
            <a:r>
              <a:rPr lang="cs-CZ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roků předpokládané životnosti regulace)</a:t>
            </a:r>
          </a:p>
          <a:p>
            <a:pPr marL="665100" indent="0" algn="just">
              <a:buNone/>
            </a:pPr>
            <a:endParaRPr lang="cs-CZ" sz="2200" b="1" dirty="0"/>
          </a:p>
          <a:p>
            <a:pPr marL="457200" indent="-457200" algn="just">
              <a:buFont typeface="+mj-lt"/>
              <a:buAutoNum type="arabicPeriod" startAt="4"/>
            </a:pPr>
            <a:endParaRPr lang="cs-CZ" sz="2200" dirty="0" smtClean="0"/>
          </a:p>
          <a:p>
            <a:pPr marL="457200" indent="-457200" algn="just">
              <a:buFont typeface="+mj-lt"/>
              <a:buAutoNum type="arabicPeriod" startAt="4"/>
            </a:pPr>
            <a:endParaRPr lang="cs-CZ" sz="2200" dirty="0" smtClean="0"/>
          </a:p>
          <a:p>
            <a:pPr marL="457200" indent="-457200" algn="just">
              <a:buFont typeface="+mj-lt"/>
              <a:buAutoNum type="arabicPeriod" startAt="4"/>
            </a:pPr>
            <a:endParaRPr lang="cs-CZ" sz="2200" dirty="0"/>
          </a:p>
          <a:p>
            <a:pPr marL="457200" indent="-457200" algn="just">
              <a:buFont typeface="+mj-lt"/>
              <a:buAutoNum type="arabicPeriod" startAt="4"/>
            </a:pPr>
            <a:endParaRPr lang="cs-CZ" sz="2200" dirty="0" smtClean="0"/>
          </a:p>
          <a:p>
            <a:pPr marL="457200" indent="-457200" algn="just">
              <a:buFont typeface="+mj-lt"/>
              <a:buAutoNum type="arabicPeriod" startAt="4"/>
            </a:pPr>
            <a:endParaRPr lang="cs-CZ" sz="2200" dirty="0" smtClean="0"/>
          </a:p>
          <a:p>
            <a:pPr marL="457200" indent="-457200" algn="just">
              <a:buFont typeface="+mj-lt"/>
              <a:buAutoNum type="arabicPeriod" startAt="4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682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>V</a:t>
            </a:r>
            <a:r>
              <a:rPr lang="cs-CZ" sz="3600" b="1" dirty="0" smtClean="0"/>
              <a:t>yhodnocení nákladů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648000" algn="just">
              <a:tabLst>
                <a:tab pos="542925" algn="l"/>
              </a:tabLst>
            </a:pPr>
            <a:endParaRPr lang="cs-CZ" sz="2000" dirty="0"/>
          </a:p>
          <a:p>
            <a:pPr marL="457200" indent="-457200">
              <a:buFont typeface="+mj-lt"/>
              <a:buAutoNum type="arabicPeriod" startAt="6"/>
            </a:pPr>
            <a:r>
              <a:rPr lang="cs-CZ" sz="2200" b="1" dirty="0" smtClean="0"/>
              <a:t>výpočet </a:t>
            </a:r>
            <a:r>
              <a:rPr lang="cs-CZ" sz="2200" b="1" dirty="0"/>
              <a:t>celkových nákladů na plnění 1 </a:t>
            </a:r>
            <a:r>
              <a:rPr lang="cs-CZ" sz="2200" b="1" dirty="0" smtClean="0"/>
              <a:t>povinnosti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70C0"/>
                </a:solidFill>
              </a:rPr>
              <a:t>      jednotkové náklady </a:t>
            </a:r>
            <a:r>
              <a:rPr lang="cs-CZ" sz="2200" dirty="0" smtClean="0">
                <a:solidFill>
                  <a:srgbClr val="0070C0"/>
                </a:solidFill>
              </a:rPr>
              <a:t>× počet případů 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2200" b="1" dirty="0" smtClean="0"/>
              <a:t>výpočet celkových nákladů regulace</a:t>
            </a:r>
          </a:p>
          <a:p>
            <a:pPr marL="432000" indent="0">
              <a:buNone/>
            </a:pPr>
            <a:r>
              <a:rPr lang="cs-CZ" sz="2200" dirty="0" smtClean="0"/>
              <a:t>= součet celkových nákladů na plnění všech jednotlivých povinností dle bodu 6</a:t>
            </a:r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	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682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>V</a:t>
            </a:r>
            <a:r>
              <a:rPr lang="cs-CZ" sz="3600" b="1" dirty="0" smtClean="0"/>
              <a:t>yhodnocení přínosů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Autofit/>
          </a:bodyPr>
          <a:lstStyle/>
          <a:p>
            <a:pPr marL="252000">
              <a:buFont typeface="Wingdings" panose="05000000000000000000" pitchFamily="2" charset="2"/>
              <a:buChar char="q"/>
            </a:pPr>
            <a:r>
              <a:rPr lang="cs-CZ" sz="2200" b="1" dirty="0" smtClean="0"/>
              <a:t>Monetizace</a:t>
            </a:r>
            <a:r>
              <a:rPr lang="cs-CZ" sz="2200" dirty="0" smtClean="0"/>
              <a:t> přínosů je ve srovnání s náklady </a:t>
            </a:r>
            <a:r>
              <a:rPr lang="cs-CZ" sz="2200" b="1" dirty="0" smtClean="0"/>
              <a:t>obtížnější</a:t>
            </a:r>
            <a:r>
              <a:rPr lang="cs-CZ" sz="2200" dirty="0" smtClean="0"/>
              <a:t> </a:t>
            </a:r>
          </a:p>
          <a:p>
            <a:pPr marL="252000" indent="0">
              <a:spcAft>
                <a:spcPts val="600"/>
              </a:spcAft>
              <a:buNone/>
            </a:pPr>
            <a:r>
              <a:rPr lang="cs-CZ" sz="2200" dirty="0" smtClean="0"/>
              <a:t>(jejich hodnotu vesměs nelze odvodit přímo z tržních cen) 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Náhradní řešení - </a:t>
            </a:r>
            <a:r>
              <a:rPr lang="cs-CZ" sz="2200" dirty="0" smtClean="0"/>
              <a:t>odhad hodnoty přínosů podle rozhodnutí, která lidé činí na souvisejících či hypotetických trzích: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/>
              <a:t>o</a:t>
            </a:r>
            <a:r>
              <a:rPr lang="cs-CZ" sz="2200" b="1" dirty="0" smtClean="0"/>
              <a:t>chota platit </a:t>
            </a:r>
            <a:r>
              <a:rPr lang="cs-CZ" sz="2200" i="1" dirty="0"/>
              <a:t>(</a:t>
            </a:r>
            <a:r>
              <a:rPr lang="cs-CZ" sz="2200" i="1" dirty="0" err="1"/>
              <a:t>willingness</a:t>
            </a:r>
            <a:r>
              <a:rPr lang="cs-CZ" sz="2200" i="1" dirty="0"/>
              <a:t> to </a:t>
            </a:r>
            <a:r>
              <a:rPr lang="cs-CZ" sz="2200" i="1" dirty="0" err="1"/>
              <a:t>pay</a:t>
            </a:r>
            <a:r>
              <a:rPr lang="cs-CZ" sz="2200" i="1" dirty="0"/>
              <a:t> - WTP) </a:t>
            </a:r>
            <a:r>
              <a:rPr lang="cs-CZ" sz="2200" dirty="0" smtClean="0"/>
              <a:t>= </a:t>
            </a:r>
            <a:r>
              <a:rPr lang="cs-CZ" sz="2200" dirty="0" smtClean="0"/>
              <a:t>maximální částka, které by byl člověk ochoten se vzdát výměnou za získání určitého přínosu</a:t>
            </a:r>
          </a:p>
          <a:p>
            <a:pPr marL="0" indent="0">
              <a:buNone/>
            </a:pPr>
            <a:r>
              <a:rPr lang="cs-CZ" sz="2200" dirty="0" smtClean="0"/>
              <a:t>     popř.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b="1" dirty="0"/>
              <a:t>o</a:t>
            </a:r>
            <a:r>
              <a:rPr lang="cs-CZ" sz="2200" b="1" dirty="0" smtClean="0"/>
              <a:t>chota akceptovat </a:t>
            </a:r>
            <a:r>
              <a:rPr lang="cs-CZ" sz="2200" i="1" dirty="0"/>
              <a:t>(</a:t>
            </a:r>
            <a:r>
              <a:rPr lang="cs-CZ" sz="2200" i="1" dirty="0" err="1"/>
              <a:t>willingness</a:t>
            </a:r>
            <a:r>
              <a:rPr lang="cs-CZ" sz="2200" i="1" dirty="0"/>
              <a:t> to </a:t>
            </a:r>
            <a:r>
              <a:rPr lang="cs-CZ" sz="2200" i="1" dirty="0" err="1" smtClean="0"/>
              <a:t>accept</a:t>
            </a:r>
            <a:r>
              <a:rPr lang="cs-CZ" sz="2200" i="1" dirty="0" smtClean="0"/>
              <a:t> </a:t>
            </a:r>
            <a:r>
              <a:rPr lang="cs-CZ" sz="2200" i="1" dirty="0"/>
              <a:t>- </a:t>
            </a:r>
            <a:r>
              <a:rPr lang="cs-CZ" sz="2200" i="1" dirty="0" smtClean="0"/>
              <a:t>WTA) </a:t>
            </a:r>
            <a:r>
              <a:rPr lang="cs-CZ" sz="2200" dirty="0" smtClean="0"/>
              <a:t>= </a:t>
            </a:r>
            <a:r>
              <a:rPr lang="cs-CZ" sz="2200" dirty="0" smtClean="0"/>
              <a:t>minimální částka, kterou by byl člověk ochoten přijmout jako náhradu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za </a:t>
            </a:r>
            <a:r>
              <a:rPr lang="cs-CZ" sz="2200" dirty="0" smtClean="0"/>
              <a:t>nezískání/pozbytí určitého přínosu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prstClr val="black"/>
                </a:solidFill>
              </a:rPr>
              <a:t>o</a:t>
            </a:r>
            <a:r>
              <a:rPr lang="cs-CZ" sz="2200" dirty="0" smtClean="0">
                <a:solidFill>
                  <a:prstClr val="black"/>
                </a:solidFill>
              </a:rPr>
              <a:t>tázka vhodné volby - </a:t>
            </a:r>
            <a:r>
              <a:rPr lang="cs-CZ" sz="2200" b="1" dirty="0" smtClean="0">
                <a:solidFill>
                  <a:prstClr val="black"/>
                </a:solidFill>
              </a:rPr>
              <a:t>WTA</a:t>
            </a:r>
            <a:r>
              <a:rPr lang="cs-CZ" sz="2200" dirty="0" smtClean="0">
                <a:solidFill>
                  <a:prstClr val="black"/>
                </a:solidFill>
              </a:rPr>
              <a:t> je výrazně (až několinásobně) </a:t>
            </a:r>
            <a:r>
              <a:rPr lang="cs-CZ" sz="2200" b="1" dirty="0" smtClean="0">
                <a:solidFill>
                  <a:prstClr val="black"/>
                </a:solidFill>
              </a:rPr>
              <a:t>vyšší</a:t>
            </a:r>
            <a:r>
              <a:rPr lang="cs-CZ" sz="2200" dirty="0" smtClean="0">
                <a:solidFill>
                  <a:prstClr val="black"/>
                </a:solidFill>
              </a:rPr>
              <a:t> než WTP (majetnický </a:t>
            </a:r>
            <a:r>
              <a:rPr lang="cs-CZ" sz="2200" dirty="0" smtClean="0">
                <a:solidFill>
                  <a:prstClr val="black"/>
                </a:solidFill>
              </a:rPr>
              <a:t>efekt - </a:t>
            </a:r>
            <a:r>
              <a:rPr lang="cs-CZ" sz="2200" i="1" dirty="0" err="1" smtClean="0">
                <a:solidFill>
                  <a:prstClr val="black"/>
                </a:solidFill>
              </a:rPr>
              <a:t>endowment</a:t>
            </a:r>
            <a:r>
              <a:rPr lang="cs-CZ" sz="2200" i="1" dirty="0" smtClean="0">
                <a:solidFill>
                  <a:prstClr val="black"/>
                </a:solidFill>
              </a:rPr>
              <a:t> </a:t>
            </a:r>
            <a:r>
              <a:rPr lang="cs-CZ" sz="2200" i="1" dirty="0" err="1">
                <a:solidFill>
                  <a:prstClr val="black"/>
                </a:solidFill>
              </a:rPr>
              <a:t>effect</a:t>
            </a:r>
            <a:r>
              <a:rPr lang="cs-CZ" sz="2200" dirty="0">
                <a:solidFill>
                  <a:prstClr val="black"/>
                </a:solidFill>
              </a:rPr>
              <a:t>)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95808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85" y="116632"/>
            <a:ext cx="8568952" cy="76470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/>
              <a:t>Vyhodnocení </a:t>
            </a:r>
            <a:r>
              <a:rPr lang="cs-CZ" sz="3600" b="1" dirty="0" smtClean="0"/>
              <a:t>přínosů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5400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Metody zjištění WTP/WTA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projevené </a:t>
            </a:r>
            <a:r>
              <a:rPr lang="cs-CZ" sz="2200" b="1" dirty="0" smtClean="0"/>
              <a:t>preference </a:t>
            </a:r>
            <a:r>
              <a:rPr lang="cs-CZ" sz="2200" i="1" dirty="0"/>
              <a:t>(</a:t>
            </a:r>
            <a:r>
              <a:rPr lang="cs-CZ" sz="2200" i="1" dirty="0" err="1"/>
              <a:t>revealed</a:t>
            </a:r>
            <a:r>
              <a:rPr lang="cs-CZ" sz="2200" i="1" dirty="0"/>
              <a:t> </a:t>
            </a:r>
            <a:r>
              <a:rPr lang="cs-CZ" sz="2200" i="1" dirty="0" err="1" smtClean="0"/>
              <a:t>preferences</a:t>
            </a:r>
            <a:r>
              <a:rPr lang="cs-CZ" sz="2200" i="1" dirty="0" smtClean="0"/>
              <a:t>)</a:t>
            </a:r>
            <a:endParaRPr lang="cs-CZ" sz="2200" b="1" dirty="0" smtClean="0"/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= zjištění implicitní ceny, kterou spotřebitelé přikládají určitému statku, z jejich chování na souvisejících trzích 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spolehlivější </a:t>
            </a:r>
            <a:r>
              <a:rPr lang="cs-CZ" sz="2200" dirty="0"/>
              <a:t>(založena </a:t>
            </a:r>
            <a:r>
              <a:rPr lang="cs-CZ" sz="2200" dirty="0" smtClean="0"/>
              <a:t>na </a:t>
            </a:r>
            <a:r>
              <a:rPr lang="cs-CZ" sz="2200" dirty="0"/>
              <a:t>reálném chování </a:t>
            </a:r>
            <a:r>
              <a:rPr lang="cs-CZ" sz="2200" dirty="0" smtClean="0"/>
              <a:t>lidí)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deklarované </a:t>
            </a:r>
            <a:r>
              <a:rPr lang="cs-CZ" sz="2200" b="1" dirty="0" smtClean="0"/>
              <a:t>preference </a:t>
            </a:r>
            <a:r>
              <a:rPr lang="cs-CZ" sz="2200" i="1" dirty="0"/>
              <a:t>(</a:t>
            </a:r>
            <a:r>
              <a:rPr lang="cs-CZ" sz="2200" i="1" dirty="0" err="1"/>
              <a:t>stated</a:t>
            </a:r>
            <a:r>
              <a:rPr lang="cs-CZ" sz="2200" i="1" dirty="0"/>
              <a:t> </a:t>
            </a:r>
            <a:r>
              <a:rPr lang="cs-CZ" sz="2200" i="1" dirty="0" err="1"/>
              <a:t>preferences</a:t>
            </a:r>
            <a:r>
              <a:rPr lang="cs-CZ" sz="2200" i="1" dirty="0"/>
              <a:t>)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= </a:t>
            </a:r>
            <a:r>
              <a:rPr lang="cs-CZ" sz="2200" dirty="0" smtClean="0"/>
              <a:t>zjištění WTP/WTA pomocí </a:t>
            </a:r>
            <a:r>
              <a:rPr lang="cs-CZ" sz="2200" dirty="0"/>
              <a:t>speciálních dotazníků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spc="-30" dirty="0" smtClean="0"/>
              <a:t>(s </a:t>
            </a:r>
            <a:r>
              <a:rPr lang="cs-CZ" sz="2200" spc="-30" dirty="0"/>
              <a:t>přímými otázkami, nebo s </a:t>
            </a:r>
            <a:r>
              <a:rPr lang="cs-CZ" sz="2200" spc="-30" dirty="0" smtClean="0"/>
              <a:t>možností </a:t>
            </a:r>
            <a:r>
              <a:rPr lang="cs-CZ" sz="2200" spc="-30" dirty="0"/>
              <a:t>výběru </a:t>
            </a:r>
            <a:r>
              <a:rPr lang="cs-CZ" sz="2200" spc="-30" dirty="0" smtClean="0"/>
              <a:t>z </a:t>
            </a:r>
            <a:r>
              <a:rPr lang="cs-CZ" sz="2200" spc="-30" dirty="0"/>
              <a:t>alternativ</a:t>
            </a:r>
            <a:r>
              <a:rPr lang="cs-CZ" sz="2200" spc="-30" dirty="0" smtClean="0"/>
              <a:t>) </a:t>
            </a:r>
          </a:p>
          <a:p>
            <a:pPr marL="10080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200" dirty="0"/>
              <a:t>u</a:t>
            </a:r>
            <a:r>
              <a:rPr lang="cs-CZ" sz="2200" dirty="0" smtClean="0"/>
              <a:t>možňuje zjistit, jakou má určitý statek cenu pro lidi, kteří jej neužívají</a:t>
            </a:r>
          </a:p>
          <a:p>
            <a:pPr marL="6480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200" b="1" dirty="0"/>
              <a:t>o</a:t>
            </a:r>
            <a:r>
              <a:rPr lang="cs-CZ" sz="2200" b="1" dirty="0" smtClean="0"/>
              <a:t>becná využitelnost </a:t>
            </a:r>
            <a:r>
              <a:rPr lang="cs-CZ" sz="2200" dirty="0" smtClean="0"/>
              <a:t>(např. hodnota statistického života)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dirty="0"/>
              <a:t>r</a:t>
            </a:r>
            <a:r>
              <a:rPr lang="cs-CZ" sz="2200" dirty="0" smtClean="0"/>
              <a:t>ůzné typy zkreslení - pro spolehlivý odhad je třeba </a:t>
            </a:r>
            <a:r>
              <a:rPr lang="cs-CZ" sz="2200" b="1" dirty="0" smtClean="0"/>
              <a:t>agregovat výsledky </a:t>
            </a:r>
            <a:r>
              <a:rPr lang="cs-CZ" sz="2200" dirty="0" smtClean="0"/>
              <a:t>navzájem </a:t>
            </a:r>
            <a:r>
              <a:rPr lang="cs-CZ" sz="2200" dirty="0"/>
              <a:t>nezávislých </a:t>
            </a:r>
            <a:r>
              <a:rPr lang="cs-CZ" sz="2200" b="1" dirty="0"/>
              <a:t>studií využívajících i různé </a:t>
            </a:r>
            <a:r>
              <a:rPr lang="cs-CZ" sz="2200" b="1" dirty="0" smtClean="0"/>
              <a:t>metody</a:t>
            </a:r>
            <a:endParaRPr lang="cs-CZ" sz="2200" dirty="0"/>
          </a:p>
          <a:p>
            <a:pPr marL="648000" algn="just"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648000" algn="just"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648000" algn="just"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algn="just"/>
            <a:endParaRPr lang="cs-CZ" sz="2000" dirty="0" smtClean="0"/>
          </a:p>
          <a:p>
            <a:pPr marL="0" lvl="0" indent="0" algn="just">
              <a:buNone/>
            </a:pPr>
            <a:endParaRPr lang="cs-CZ" sz="2000" dirty="0" smtClean="0"/>
          </a:p>
          <a:p>
            <a:pPr marL="0" lvl="0" indent="0" algn="just">
              <a:buNone/>
            </a:pPr>
            <a:endParaRPr lang="cs-CZ" sz="2000" dirty="0"/>
          </a:p>
          <a:p>
            <a:pPr marL="972000" lvl="0" algn="just">
              <a:buFont typeface="Wingdings" panose="05000000000000000000" pitchFamily="2" charset="2"/>
              <a:buChar char="ü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5808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916832"/>
            <a:ext cx="7128792" cy="403244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dirty="0" smtClean="0">
                <a:solidFill>
                  <a:srgbClr val="1F497D"/>
                </a:solidFill>
              </a:rPr>
              <a:t/>
            </a:r>
            <a:br>
              <a:rPr lang="cs-CZ" sz="2400" b="1" dirty="0" smtClean="0">
                <a:solidFill>
                  <a:srgbClr val="1F497D"/>
                </a:solidFill>
              </a:rPr>
            </a:br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Mgr. Markéta Havelková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Ing. Štěpán </a:t>
            </a:r>
            <a:r>
              <a:rPr lang="cs-CZ" sz="2200" b="1" dirty="0" err="1" smtClean="0">
                <a:solidFill>
                  <a:schemeClr val="tx1"/>
                </a:solidFill>
              </a:rPr>
              <a:t>Růt</a:t>
            </a:r>
            <a:endParaRPr lang="cs-CZ" sz="2200" b="1" dirty="0" smtClean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2"/>
              </a:rPr>
              <a:t>havelkova.marketa@vlada.cz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3"/>
              </a:rPr>
              <a:t>rut.stepan@vlada.cz</a:t>
            </a:r>
            <a:endParaRPr lang="cs-CZ" sz="22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4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5"/>
              </a:rPr>
              <a:t>http://ria.vlada.cz</a:t>
            </a:r>
            <a:endParaRPr lang="cs-CZ" sz="2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Úvod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v</a:t>
            </a:r>
            <a:r>
              <a:rPr lang="cs-CZ" sz="2200" dirty="0" smtClean="0"/>
              <a:t>yhodnocení nákladů a přínosů navrhované regulace </a:t>
            </a:r>
            <a:br>
              <a:rPr lang="cs-CZ" sz="2200" dirty="0" smtClean="0"/>
            </a:br>
            <a:r>
              <a:rPr lang="cs-CZ" sz="2200" dirty="0" smtClean="0"/>
              <a:t>a jejích alternativ = vlastní </a:t>
            </a:r>
            <a:r>
              <a:rPr lang="cs-CZ" sz="2200" b="1" dirty="0" smtClean="0"/>
              <a:t>podstata RIA</a:t>
            </a: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účel:</a:t>
            </a:r>
            <a:r>
              <a:rPr lang="cs-CZ" sz="2200" dirty="0" smtClean="0"/>
              <a:t> posouzení efektivity regulace (převaha přínosů nad náklady) a volba její optimální podoby (nejvýhodnější poměr přínosů a nákladů)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nutnost úplného, přesného a </a:t>
            </a:r>
            <a:r>
              <a:rPr lang="cs-CZ" sz="2200" b="1" dirty="0" smtClean="0"/>
              <a:t>transparentního vyhodnocení</a:t>
            </a:r>
            <a:r>
              <a:rPr lang="cs-CZ" sz="2200" dirty="0" smtClean="0"/>
              <a:t> (podklad pro politické rozhodnutí)</a:t>
            </a:r>
          </a:p>
          <a:p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marL="0" indent="0" algn="just">
              <a:buNone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ü"/>
            </a:pPr>
            <a:endParaRPr lang="cs-CZ" sz="2000" dirty="0" smtClean="0"/>
          </a:p>
          <a:p>
            <a:pPr algn="just"/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47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Základní </a:t>
            </a:r>
            <a:r>
              <a:rPr lang="cs-CZ" sz="3200" b="1" dirty="0"/>
              <a:t>pravidla pro </a:t>
            </a:r>
            <a:r>
              <a:rPr lang="cs-CZ" sz="3200" b="1" dirty="0" smtClean="0"/>
              <a:t>vyhodnocení nákladů a přínosů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posoudit </a:t>
            </a:r>
            <a:r>
              <a:rPr lang="cs-CZ" sz="2200" b="1" dirty="0" smtClean="0"/>
              <a:t>všechny relevantní náklady/přínosy </a:t>
            </a:r>
            <a:r>
              <a:rPr lang="cs-CZ" sz="2200" dirty="0" smtClean="0"/>
              <a:t>všech variant, a to shodným způsobem a se shodnou mírou podrobnosti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/>
              <a:t>strukturovat náklady/přínosy </a:t>
            </a:r>
            <a:r>
              <a:rPr lang="cs-CZ" sz="2200" dirty="0" smtClean="0"/>
              <a:t>– s rozlišením přímých </a:t>
            </a:r>
            <a:br>
              <a:rPr lang="cs-CZ" sz="2200" dirty="0" smtClean="0"/>
            </a:br>
            <a:r>
              <a:rPr lang="cs-CZ" sz="2200" dirty="0" smtClean="0"/>
              <a:t>a nepřímých - ve vztahu k jednotlivým skupinám dotčených subjektů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vyvarovat se </a:t>
            </a:r>
            <a:r>
              <a:rPr lang="cs-CZ" sz="2200" b="1" dirty="0" smtClean="0"/>
              <a:t>dvojího započtení </a:t>
            </a:r>
            <a:r>
              <a:rPr lang="cs-CZ" sz="2200" dirty="0" smtClean="0"/>
              <a:t>nákladů/přínosů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vyjádřit náklady/přínosy </a:t>
            </a:r>
            <a:r>
              <a:rPr lang="cs-CZ" sz="2200" b="1" dirty="0"/>
              <a:t>ve vhodné </a:t>
            </a:r>
            <a:r>
              <a:rPr lang="cs-CZ" sz="2200" b="1" dirty="0" smtClean="0"/>
              <a:t>formě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zohlednit </a:t>
            </a:r>
            <a:r>
              <a:rPr lang="cs-CZ" sz="2200" b="1" dirty="0"/>
              <a:t>časové hledisko </a:t>
            </a:r>
            <a:r>
              <a:rPr lang="cs-CZ" sz="2200" dirty="0"/>
              <a:t>působení nákladů/přínosů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založit </a:t>
            </a:r>
            <a:r>
              <a:rPr lang="cs-CZ" sz="2200" dirty="0"/>
              <a:t>vyhodnocení na </a:t>
            </a:r>
            <a:r>
              <a:rPr lang="cs-CZ" sz="2200" b="1" dirty="0"/>
              <a:t>kvalifikovaném </a:t>
            </a:r>
            <a:r>
              <a:rPr lang="cs-CZ" sz="2200" b="1" dirty="0" smtClean="0"/>
              <a:t>a transparentním odhadu</a:t>
            </a:r>
            <a:r>
              <a:rPr lang="cs-CZ" sz="2200" dirty="0" smtClean="0"/>
              <a:t> </a:t>
            </a:r>
            <a:r>
              <a:rPr lang="cs-CZ" sz="2200" dirty="0"/>
              <a:t>nákladů/přínosů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6841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Srovnatelné vyhodnocení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i</a:t>
            </a:r>
            <a:r>
              <a:rPr lang="cs-CZ" sz="2400" dirty="0" smtClean="0"/>
              <a:t>dentifikace </a:t>
            </a:r>
            <a:r>
              <a:rPr lang="cs-CZ" sz="2400" b="1" dirty="0" smtClean="0"/>
              <a:t>všech relevantních </a:t>
            </a:r>
            <a:r>
              <a:rPr lang="cs-CZ" sz="2400" dirty="0" smtClean="0"/>
              <a:t>přínosů/nákladů </a:t>
            </a:r>
            <a:br>
              <a:rPr lang="cs-CZ" sz="2400" dirty="0" smtClean="0"/>
            </a:br>
            <a:r>
              <a:rPr lang="cs-CZ" sz="2400" dirty="0" smtClean="0"/>
              <a:t>(pomůckou kategorizace jejich typů)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 smtClean="0"/>
              <a:t>shodný způsob </a:t>
            </a:r>
            <a:r>
              <a:rPr lang="cs-CZ" sz="2400" dirty="0" smtClean="0"/>
              <a:t>vyhodnocení určitého přínosu/nákladu </a:t>
            </a:r>
            <a:br>
              <a:rPr lang="cs-CZ" sz="2400" dirty="0" smtClean="0"/>
            </a:br>
            <a:r>
              <a:rPr lang="cs-CZ" sz="2400" dirty="0" smtClean="0"/>
              <a:t>u všech variant (stejná forma vyjádření, hodnocení na stejné škále)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400" dirty="0" smtClean="0"/>
              <a:t>princip </a:t>
            </a:r>
            <a:r>
              <a:rPr lang="cs-CZ" sz="2400" b="1" dirty="0" smtClean="0"/>
              <a:t>proporcionality</a:t>
            </a:r>
            <a:r>
              <a:rPr lang="cs-CZ" sz="2400" dirty="0" smtClean="0"/>
              <a:t> (hloubka analýzy úměrná objektivní závažnosti daného dopadu)</a:t>
            </a:r>
          </a:p>
          <a:p>
            <a:pPr marL="0" indent="0">
              <a:buNone/>
            </a:pPr>
            <a:r>
              <a:rPr lang="cs-CZ" sz="2400" b="1" dirty="0" smtClean="0"/>
              <a:t>Chybná praxe: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nejsou identifikovány všechny </a:t>
            </a:r>
            <a:r>
              <a:rPr lang="cs-CZ" sz="2400" dirty="0" smtClean="0"/>
              <a:t>dopady jednotlivých variant (opominuty některé kategorie dotčených subjektů nebo celospolečenské dopady aj.)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disproporční </a:t>
            </a:r>
            <a:r>
              <a:rPr lang="cs-CZ" sz="2400" dirty="0" smtClean="0"/>
              <a:t>vyhodnocení u </a:t>
            </a:r>
            <a:r>
              <a:rPr lang="cs-CZ" sz="2400" dirty="0"/>
              <a:t>různých typů </a:t>
            </a:r>
            <a:r>
              <a:rPr lang="cs-CZ" sz="2400" dirty="0" smtClean="0"/>
              <a:t>dopadů </a:t>
            </a:r>
            <a:br>
              <a:rPr lang="cs-CZ" sz="2400" dirty="0" smtClean="0"/>
            </a:br>
            <a:r>
              <a:rPr lang="cs-CZ" sz="2400" dirty="0" smtClean="0"/>
              <a:t>(podrobněji vyhodnoceny jen některé)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disproporční vyhodnocení u různých </a:t>
            </a:r>
            <a:r>
              <a:rPr lang="cs-CZ" sz="2400" dirty="0" smtClean="0"/>
              <a:t>variant </a:t>
            </a:r>
            <a:br>
              <a:rPr lang="cs-CZ" sz="2400" dirty="0" smtClean="0"/>
            </a:br>
            <a:r>
              <a:rPr lang="cs-CZ" sz="2400" dirty="0" smtClean="0"/>
              <a:t>(podrobně jen u zvolené varianty)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1326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Č</a:t>
            </a:r>
            <a:r>
              <a:rPr lang="cs-CZ" sz="3200" b="1" dirty="0" smtClean="0"/>
              <a:t>lenění nákladů/přínosů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 smtClean="0"/>
              <a:t>přímé</a:t>
            </a:r>
            <a:r>
              <a:rPr lang="cs-CZ" sz="2200" dirty="0" smtClean="0"/>
              <a:t> (náklady vyvolané bezprostředně splněním povinnosti stanovené právní úpravou; přínosy sledované právní úpravou)</a:t>
            </a:r>
          </a:p>
          <a:p>
            <a:pPr marL="648000">
              <a:buFont typeface="Wingdings" panose="05000000000000000000" pitchFamily="2" charset="2"/>
              <a:buChar char="§"/>
            </a:pPr>
            <a:r>
              <a:rPr lang="cs-CZ" sz="2200" b="1" dirty="0"/>
              <a:t>n</a:t>
            </a:r>
            <a:r>
              <a:rPr lang="cs-CZ" sz="2200" b="1" dirty="0" smtClean="0"/>
              <a:t>epřímé</a:t>
            </a:r>
            <a:r>
              <a:rPr lang="cs-CZ" sz="2200" dirty="0" smtClean="0"/>
              <a:t> (náklady vyvolané v důsledku vynaložení přímých nákladů; vedlejší přínosy, které nebyly bezprostředním cílem regulace)</a:t>
            </a:r>
          </a:p>
          <a:p>
            <a:pPr marL="305100" indent="0">
              <a:buNone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Při vyhodnocení je namístě zaměřit se zejména na </a:t>
            </a:r>
            <a:r>
              <a:rPr lang="cs-CZ" sz="2200" b="1" dirty="0" smtClean="0"/>
              <a:t>přímé</a:t>
            </a:r>
            <a:r>
              <a:rPr lang="cs-CZ" sz="2200" dirty="0" smtClean="0"/>
              <a:t> náklady/přínosy.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22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 marL="0" indent="0" algn="just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1717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Č</a:t>
            </a:r>
            <a:r>
              <a:rPr lang="cs-CZ" sz="3200" b="1" dirty="0" smtClean="0"/>
              <a:t>lenění nákladů/přínosů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dirty="0"/>
              <a:t>Náklady/přínosy je dále třeba </a:t>
            </a:r>
            <a:r>
              <a:rPr lang="cs-CZ" sz="2200" b="1" dirty="0"/>
              <a:t>strukturovat podle</a:t>
            </a:r>
            <a:r>
              <a:rPr lang="cs-CZ" sz="2200" dirty="0"/>
              <a:t> jednotlivých </a:t>
            </a:r>
            <a:r>
              <a:rPr lang="cs-CZ" sz="2200" b="1" dirty="0"/>
              <a:t>skupin dotčených subjektů </a:t>
            </a:r>
          </a:p>
          <a:p>
            <a:pPr marL="684000">
              <a:buFont typeface="Wingdings" panose="05000000000000000000" pitchFamily="2" charset="2"/>
              <a:buChar char="§"/>
            </a:pPr>
            <a:r>
              <a:rPr lang="cs-CZ" sz="2200" dirty="0"/>
              <a:t>Nutné dostatečné rozlišení (pod)skupin dotčených subjektů: </a:t>
            </a:r>
            <a:br>
              <a:rPr lang="cs-CZ" sz="2200" dirty="0"/>
            </a:br>
            <a:r>
              <a:rPr lang="cs-CZ" sz="2200" b="1" dirty="0"/>
              <a:t>1 (pod)skupina = dopad totožné povahy a intenzity</a:t>
            </a:r>
          </a:p>
          <a:p>
            <a:pPr marL="684000">
              <a:buFont typeface="Wingdings" panose="05000000000000000000" pitchFamily="2" charset="2"/>
              <a:buChar char="§"/>
            </a:pPr>
            <a:r>
              <a:rPr lang="cs-CZ" sz="2200" dirty="0"/>
              <a:t>(Pod)skupiny v rámci obecnější kategorie (např. podnikatelů) se mohou lišit např. 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konkrétním postavením (např. plátci DPH)</a:t>
            </a:r>
          </a:p>
          <a:p>
            <a:pPr marL="1008000">
              <a:buFont typeface="Courier New" panose="02070309020205020404" pitchFamily="49" charset="0"/>
              <a:buChar char="o"/>
            </a:pPr>
            <a:r>
              <a:rPr lang="cs-CZ" sz="2200" dirty="0" smtClean="0"/>
              <a:t>původní situací (např. disponující internetovým připojením)</a:t>
            </a:r>
          </a:p>
          <a:p>
            <a:pPr marL="10080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200" dirty="0" smtClean="0"/>
              <a:t>velikostí (např. </a:t>
            </a:r>
            <a:r>
              <a:rPr lang="cs-CZ" sz="2200" dirty="0" err="1" smtClean="0"/>
              <a:t>mikropodnikatelé</a:t>
            </a:r>
            <a:r>
              <a:rPr lang="cs-CZ" sz="2200" dirty="0" smtClean="0"/>
              <a:t>)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prstClr val="black"/>
                </a:solidFill>
              </a:rPr>
              <a:t>Chybná </a:t>
            </a:r>
            <a:r>
              <a:rPr lang="cs-CZ" sz="2200" b="1" dirty="0">
                <a:solidFill>
                  <a:prstClr val="black"/>
                </a:solidFill>
              </a:rPr>
              <a:t>praxe: </a:t>
            </a:r>
          </a:p>
          <a:p>
            <a:pPr lvl="0"/>
            <a:r>
              <a:rPr lang="cs-CZ" sz="2200" dirty="0"/>
              <a:t>náklady a přínosy jsou popsány zjednodušeně pouze ve vztahu k určité obecné kategorii </a:t>
            </a:r>
            <a:r>
              <a:rPr lang="cs-CZ" sz="2200" dirty="0" smtClean="0"/>
              <a:t>subjektů</a:t>
            </a:r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717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Absence dvojího započtení </a:t>
            </a:r>
            <a:br>
              <a:rPr lang="cs-CZ" sz="3200" b="1" dirty="0" smtClean="0"/>
            </a:br>
            <a:r>
              <a:rPr lang="cs-CZ" sz="3200" b="1" dirty="0" smtClean="0"/>
              <a:t>nákladů/ přínosů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prstClr val="black"/>
                </a:solidFill>
              </a:rPr>
              <a:t>1 konkrétní náklad/přínos </a:t>
            </a:r>
            <a:r>
              <a:rPr lang="cs-CZ" sz="2400" b="1" dirty="0" smtClean="0">
                <a:solidFill>
                  <a:prstClr val="black"/>
                </a:solidFill>
              </a:rPr>
              <a:t>nelze zahrnout </a:t>
            </a:r>
            <a:r>
              <a:rPr lang="cs-CZ" sz="2400" dirty="0" smtClean="0">
                <a:solidFill>
                  <a:prstClr val="black"/>
                </a:solidFill>
              </a:rPr>
              <a:t>do vyhodnocení </a:t>
            </a:r>
            <a:r>
              <a:rPr lang="cs-CZ" sz="2400" b="1" dirty="0" smtClean="0">
                <a:solidFill>
                  <a:prstClr val="black"/>
                </a:solidFill>
              </a:rPr>
              <a:t>vícekrát</a:t>
            </a:r>
            <a:endParaRPr lang="cs-CZ" sz="2400" dirty="0" smtClean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prstClr val="black"/>
                </a:solidFill>
              </a:rPr>
              <a:t>Typický případ - </a:t>
            </a:r>
            <a:r>
              <a:rPr lang="cs-CZ" sz="2400" b="1" dirty="0" smtClean="0">
                <a:solidFill>
                  <a:prstClr val="black"/>
                </a:solidFill>
              </a:rPr>
              <a:t>částečný přesun </a:t>
            </a:r>
            <a:r>
              <a:rPr lang="cs-CZ" sz="2400" dirty="0">
                <a:solidFill>
                  <a:prstClr val="black"/>
                </a:solidFill>
              </a:rPr>
              <a:t>nákladů/přínosů </a:t>
            </a:r>
            <a:r>
              <a:rPr lang="cs-CZ" sz="2400" dirty="0" smtClean="0">
                <a:solidFill>
                  <a:prstClr val="black"/>
                </a:solidFill>
              </a:rPr>
              <a:t/>
            </a:r>
            <a:br>
              <a:rPr lang="cs-CZ" sz="2400" dirty="0" smtClean="0">
                <a:solidFill>
                  <a:prstClr val="black"/>
                </a:solidFill>
              </a:rPr>
            </a:b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dirty="0">
                <a:solidFill>
                  <a:prstClr val="black"/>
                </a:solidFill>
              </a:rPr>
              <a:t>např. prostřednictvím zvýšení/snížení </a:t>
            </a:r>
            <a:r>
              <a:rPr lang="cs-CZ" sz="2400" dirty="0" smtClean="0">
                <a:solidFill>
                  <a:prstClr val="black"/>
                </a:solidFill>
              </a:rPr>
              <a:t>ceny) z </a:t>
            </a:r>
            <a:r>
              <a:rPr lang="cs-CZ" sz="2400" b="1" dirty="0" smtClean="0">
                <a:solidFill>
                  <a:prstClr val="black"/>
                </a:solidFill>
              </a:rPr>
              <a:t>přímo dotčených subjektů </a:t>
            </a:r>
            <a:r>
              <a:rPr lang="cs-CZ" sz="2400" dirty="0" smtClean="0">
                <a:solidFill>
                  <a:prstClr val="black"/>
                </a:solidFill>
              </a:rPr>
              <a:t>(např. podnikatelů) </a:t>
            </a:r>
            <a:r>
              <a:rPr lang="cs-CZ" sz="2400" b="1" dirty="0" smtClean="0">
                <a:solidFill>
                  <a:prstClr val="black"/>
                </a:solidFill>
              </a:rPr>
              <a:t>na jiné osoby </a:t>
            </a:r>
            <a:r>
              <a:rPr lang="cs-CZ" sz="2400" dirty="0" smtClean="0">
                <a:solidFill>
                  <a:prstClr val="black"/>
                </a:solidFill>
              </a:rPr>
              <a:t>(např. spotřebitele)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FF0000"/>
                </a:solidFill>
              </a:rPr>
              <a:t>Chybně:</a:t>
            </a:r>
            <a:r>
              <a:rPr lang="cs-CZ" sz="2400" dirty="0" smtClean="0">
                <a:solidFill>
                  <a:prstClr val="black"/>
                </a:solidFill>
              </a:rPr>
              <a:t> plný rozsah přímých dopadů na podnikatele </a:t>
            </a:r>
            <a:br>
              <a:rPr lang="cs-CZ" sz="2400" dirty="0" smtClean="0">
                <a:solidFill>
                  <a:prstClr val="black"/>
                </a:solidFill>
              </a:rPr>
            </a:br>
            <a:r>
              <a:rPr lang="cs-CZ" sz="2400" dirty="0" smtClean="0">
                <a:solidFill>
                  <a:prstClr val="black"/>
                </a:solidFill>
              </a:rPr>
              <a:t>a nepřímých dopadů na spotřebitele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rgbClr val="009900"/>
                </a:solidFill>
              </a:rPr>
              <a:t>Správně</a:t>
            </a:r>
            <a:r>
              <a:rPr lang="cs-CZ" sz="2400" b="1" dirty="0" smtClean="0">
                <a:solidFill>
                  <a:prstClr val="black"/>
                </a:solidFill>
              </a:rPr>
              <a:t>:</a:t>
            </a:r>
            <a:r>
              <a:rPr lang="cs-CZ" sz="2400" dirty="0" smtClean="0">
                <a:solidFill>
                  <a:prstClr val="black"/>
                </a:solidFill>
              </a:rPr>
              <a:t> plný rozsah nepřímých dopadů na spotřebitele </a:t>
            </a:r>
            <a:br>
              <a:rPr lang="cs-CZ" sz="2400" dirty="0" smtClean="0">
                <a:solidFill>
                  <a:prstClr val="black"/>
                </a:solidFill>
              </a:rPr>
            </a:br>
            <a:r>
              <a:rPr lang="cs-CZ" sz="2400" dirty="0" smtClean="0">
                <a:solidFill>
                  <a:prstClr val="black"/>
                </a:solidFill>
              </a:rPr>
              <a:t>a přímé dopady na podnikatele v rozsahu nepřeneseném </a:t>
            </a:r>
            <a:br>
              <a:rPr lang="cs-CZ" sz="2400" dirty="0" smtClean="0">
                <a:solidFill>
                  <a:prstClr val="black"/>
                </a:solidFill>
              </a:rPr>
            </a:br>
            <a:r>
              <a:rPr lang="cs-CZ" sz="2400" dirty="0" smtClean="0">
                <a:solidFill>
                  <a:prstClr val="black"/>
                </a:solidFill>
              </a:rPr>
              <a:t>na spotřebitele (tj. po odečtení daných nepřímých dopadů)</a:t>
            </a:r>
            <a:endParaRPr lang="cs-CZ" sz="24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Chybná praxe</a:t>
            </a:r>
            <a:r>
              <a:rPr lang="cs-CZ" sz="2400" b="1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popsané náklady/přínosy se částečně překrývají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jeden náklad/přínos je identifikován v plném rozsahu u více subjektů, které ho nesou každý jen zčásti</a:t>
            </a:r>
          </a:p>
          <a:p>
            <a:pPr algn="just"/>
            <a:endParaRPr lang="cs-CZ" sz="20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7145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Vhodné vyjádření nákladů/přínosů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427168" cy="492941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200" b="1" dirty="0" smtClean="0"/>
              <a:t>Forma</a:t>
            </a:r>
            <a:r>
              <a:rPr lang="cs-CZ" sz="2200" dirty="0" smtClean="0"/>
              <a:t> vyjádření nákladů/přínosů: </a:t>
            </a:r>
          </a:p>
          <a:p>
            <a:pPr marL="0" indent="0" algn="just">
              <a:buNone/>
            </a:pPr>
            <a:endParaRPr lang="cs-CZ" sz="2200" dirty="0"/>
          </a:p>
          <a:p>
            <a:pPr marL="1080000" lvl="0">
              <a:buFont typeface="Wingdings" panose="05000000000000000000" pitchFamily="2" charset="2"/>
              <a:buChar char="q"/>
            </a:pPr>
            <a:r>
              <a:rPr lang="cs-CZ" sz="2200" b="1" dirty="0" smtClean="0"/>
              <a:t>monetizace </a:t>
            </a:r>
            <a:r>
              <a:rPr lang="cs-CZ" sz="2200" dirty="0" smtClean="0"/>
              <a:t>(</a:t>
            </a:r>
            <a:r>
              <a:rPr lang="cs-CZ" sz="2200" dirty="0"/>
              <a:t>tj. jejich vyjádření v peněžní formě, např. zvýšení daňového inkasa o 100 mil. Kč)</a:t>
            </a:r>
          </a:p>
          <a:p>
            <a:pPr marL="1080000" lvl="0">
              <a:buFont typeface="Wingdings" panose="05000000000000000000" pitchFamily="2" charset="2"/>
              <a:buChar char="q"/>
            </a:pPr>
            <a:r>
              <a:rPr lang="cs-CZ" sz="2200" b="1" dirty="0"/>
              <a:t>kvantifikaci </a:t>
            </a:r>
            <a:r>
              <a:rPr lang="cs-CZ" sz="2200" dirty="0" smtClean="0"/>
              <a:t>(</a:t>
            </a:r>
            <a:r>
              <a:rPr lang="cs-CZ" sz="2200" dirty="0"/>
              <a:t>tj. jejich vyjádření v jakékoli číselné formě, např. zvýšení zaměstnanosti o 2 %; snížení počtu soudních sporů o 1000)</a:t>
            </a:r>
          </a:p>
          <a:p>
            <a:pPr marL="1080000" lvl="0">
              <a:buFont typeface="Wingdings" panose="05000000000000000000" pitchFamily="2" charset="2"/>
              <a:buChar char="q"/>
            </a:pPr>
            <a:r>
              <a:rPr lang="cs-CZ" sz="2200" b="1" dirty="0"/>
              <a:t>kvalitativní vyjádření </a:t>
            </a:r>
            <a:r>
              <a:rPr lang="cs-CZ" sz="2200" dirty="0" smtClean="0"/>
              <a:t>(</a:t>
            </a:r>
            <a:r>
              <a:rPr lang="cs-CZ" sz="2200" dirty="0"/>
              <a:t>např. zvýšení bezpečnosti, ochrana spotřebitele</a:t>
            </a:r>
            <a:r>
              <a:rPr lang="cs-CZ" sz="22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o</a:t>
            </a:r>
            <a:r>
              <a:rPr lang="cs-CZ" sz="2200" dirty="0" smtClean="0"/>
              <a:t>becně je třeba </a:t>
            </a:r>
            <a:r>
              <a:rPr lang="cs-CZ" sz="2200" b="1" dirty="0" smtClean="0"/>
              <a:t>preferovat monetizaci; </a:t>
            </a:r>
            <a:r>
              <a:rPr lang="cs-CZ" sz="2200" dirty="0" smtClean="0"/>
              <a:t>není-li možná či vhodná, alespoň </a:t>
            </a:r>
            <a:r>
              <a:rPr lang="cs-CZ" sz="2200" b="1" dirty="0" smtClean="0"/>
              <a:t>kvantifikaci </a:t>
            </a:r>
            <a:r>
              <a:rPr lang="cs-CZ" sz="2200" dirty="0" smtClean="0"/>
              <a:t>přínosů/nákladů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/>
              <a:t>princip proporcionality</a:t>
            </a:r>
            <a:r>
              <a:rPr lang="cs-CZ" sz="2200" dirty="0"/>
              <a:t> – u okrajových dopadů postačuje kvalitativní </a:t>
            </a:r>
            <a:r>
              <a:rPr lang="cs-CZ" sz="2200" dirty="0" smtClean="0"/>
              <a:t>analýza</a:t>
            </a: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200" dirty="0" smtClean="0"/>
          </a:p>
        </p:txBody>
      </p:sp>
      <p:sp>
        <p:nvSpPr>
          <p:cNvPr id="5" name="Šipka dolů 4"/>
          <p:cNvSpPr/>
          <p:nvPr/>
        </p:nvSpPr>
        <p:spPr>
          <a:xfrm>
            <a:off x="611559" y="2036248"/>
            <a:ext cx="484632" cy="25202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přesnost</a:t>
            </a:r>
            <a:endParaRPr lang="cs-CZ" sz="2000" b="1" dirty="0"/>
          </a:p>
        </p:txBody>
      </p:sp>
      <p:sp>
        <p:nvSpPr>
          <p:cNvPr id="8" name="Šipka dolů 7"/>
          <p:cNvSpPr/>
          <p:nvPr/>
        </p:nvSpPr>
        <p:spPr>
          <a:xfrm>
            <a:off x="8024721" y="1916832"/>
            <a:ext cx="484632" cy="266429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náročnost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542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4319</TotalTime>
  <Words>1115</Words>
  <Application>Microsoft Office PowerPoint</Application>
  <PresentationFormat>Předvádění na obrazovce (4:3)</PresentationFormat>
  <Paragraphs>366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prezentace</vt:lpstr>
      <vt:lpstr>Prezentace aplikace PowerPoint</vt:lpstr>
      <vt:lpstr>Obsah </vt:lpstr>
      <vt:lpstr> Úvod </vt:lpstr>
      <vt:lpstr> Základní pravidla pro vyhodnocení nákladů a přínosů </vt:lpstr>
      <vt:lpstr>Srovnatelné vyhodnocení</vt:lpstr>
      <vt:lpstr>Členění nákladů/přínosů</vt:lpstr>
      <vt:lpstr>Členění nákladů/přínosů</vt:lpstr>
      <vt:lpstr>Absence dvojího započtení  nákladů/ přínosů</vt:lpstr>
      <vt:lpstr>Vhodné vyjádření nákladů/přínosů</vt:lpstr>
      <vt:lpstr>Vhodné vyjádření nákladů/přínosů</vt:lpstr>
      <vt:lpstr>Zohlednění časového hlediska</vt:lpstr>
      <vt:lpstr>Zohlednění časového hlediska</vt:lpstr>
      <vt:lpstr>Zohlednění časového hlediska</vt:lpstr>
      <vt:lpstr>Zohlednění časového hlediska</vt:lpstr>
      <vt:lpstr>Zohlednění časového hlediska</vt:lpstr>
      <vt:lpstr>Kvalifikovaný a transparentní odhad</vt:lpstr>
      <vt:lpstr> Druhy regulačních nákladů </vt:lpstr>
      <vt:lpstr>Náklady na dodržování regulace</vt:lpstr>
      <vt:lpstr>Jiné regulační náklady</vt:lpstr>
      <vt:lpstr> Druhy přínosů regulace </vt:lpstr>
      <vt:lpstr> Vyhodnocení nákladů </vt:lpstr>
      <vt:lpstr> Vyhodnocení nákladů </vt:lpstr>
      <vt:lpstr> Vyhodnocení nákladů </vt:lpstr>
      <vt:lpstr> Vyhodnocení nákladů </vt:lpstr>
      <vt:lpstr> Vyhodnocení přínosů </vt:lpstr>
      <vt:lpstr> Vyhodnocení přínosů 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Havelková Markéta</dc:creator>
  <cp:lastModifiedBy>Havelková Markéta</cp:lastModifiedBy>
  <cp:revision>490</cp:revision>
  <cp:lastPrinted>2016-05-12T11:23:06Z</cp:lastPrinted>
  <dcterms:created xsi:type="dcterms:W3CDTF">2017-12-28T09:29:11Z</dcterms:created>
  <dcterms:modified xsi:type="dcterms:W3CDTF">2018-06-06T12:30:04Z</dcterms:modified>
</cp:coreProperties>
</file>