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299" r:id="rId3"/>
    <p:sldId id="279" r:id="rId4"/>
    <p:sldId id="282" r:id="rId5"/>
    <p:sldId id="292" r:id="rId6"/>
    <p:sldId id="289" r:id="rId7"/>
    <p:sldId id="285" r:id="rId8"/>
    <p:sldId id="294" r:id="rId9"/>
    <p:sldId id="298" r:id="rId1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4681" autoAdjust="0"/>
    <p:restoredTop sz="88914" autoAdjust="0"/>
  </p:normalViewPr>
  <p:slideViewPr>
    <p:cSldViewPr>
      <p:cViewPr>
        <p:scale>
          <a:sx n="80" d="100"/>
          <a:sy n="80" d="100"/>
        </p:scale>
        <p:origin x="-2514" y="-8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A405D-E15C-4CCF-B6F5-13CAD745A756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1726B-BD32-4C31-A49B-F8A8C4A062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212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E7D24-5F9C-4E3F-8648-24D775B4A707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14877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89864F-53C6-4646-A710-011ADB4728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32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053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130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2" descr="Y:\OKK\ORGANIZAČNÍ\Šablony\Logo ÚV\03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94" y="332656"/>
            <a:ext cx="3895725" cy="119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7473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38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391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Y:\OKK\ORGANIZAČNÍ\Šablony\Logo ÚV\03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94" y="332656"/>
            <a:ext cx="3895725" cy="119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3914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obrázek 15" descr="uvcr-logo-sablony-zahlavi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093296"/>
            <a:ext cx="1800225" cy="523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6454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056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345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6767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2506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6309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722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15" descr="uvcr-logo-sablony-zahlavi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093296"/>
            <a:ext cx="1800225" cy="523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82314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8183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3082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09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85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585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06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028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29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55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48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44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F497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94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F497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ria@vlada.cz" TargetMode="External"/><Relationship Id="rId2" Type="http://schemas.openxmlformats.org/officeDocument/2006/relationships/hyperlink" Target="mailto:rut.stepan@vlada.cz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ria.vlada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420888"/>
            <a:ext cx="7128792" cy="2808312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1F497D"/>
                </a:solidFill>
              </a:rPr>
              <a:t>ZHODNOCENÍ RIZIK</a:t>
            </a:r>
            <a:endParaRPr lang="cs-CZ" b="1" dirty="0">
              <a:solidFill>
                <a:srgbClr val="1F497D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Oddělení pro koordinaci procesu </a:t>
            </a: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hodnocení </a:t>
            </a:r>
            <a:r>
              <a:rPr lang="cs-CZ" sz="2400" dirty="0">
                <a:solidFill>
                  <a:schemeClr val="tx1"/>
                </a:solidFill>
              </a:rPr>
              <a:t>dopadů regulace (RIA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Praha, duben </a:t>
            </a:r>
            <a:r>
              <a:rPr lang="cs-CZ" sz="2400" dirty="0" smtClean="0">
                <a:solidFill>
                  <a:schemeClr val="tx1"/>
                </a:solidFill>
              </a:rPr>
              <a:t>2018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6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Definice rizika a dopadu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200" b="1" dirty="0" smtClean="0"/>
              <a:t>Riziko </a:t>
            </a:r>
            <a:r>
              <a:rPr lang="cs-CZ" sz="2200" dirty="0" smtClean="0"/>
              <a:t>je nejistota, zda dojde či nedojde k určité události, která by mohla mít negativní vliv na plnění stanovených cílů,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a </a:t>
            </a:r>
            <a:r>
              <a:rPr lang="cs-CZ" sz="2200" dirty="0" smtClean="0"/>
              <a:t>to s určitou mírou pravděpodobnosti, se kterou tato událost </a:t>
            </a:r>
            <a:r>
              <a:rPr lang="cs-CZ" sz="2200" dirty="0" smtClean="0"/>
              <a:t>nastane</a:t>
            </a:r>
            <a:endParaRPr lang="cs-CZ" sz="2200" dirty="0" smtClean="0"/>
          </a:p>
          <a:p>
            <a:r>
              <a:rPr lang="cs-CZ" sz="2200" b="1" dirty="0"/>
              <a:t>Dopad</a:t>
            </a:r>
            <a:r>
              <a:rPr lang="cs-CZ" sz="2200" dirty="0"/>
              <a:t> </a:t>
            </a:r>
            <a:r>
              <a:rPr lang="cs-CZ" sz="2200" dirty="0" smtClean="0"/>
              <a:t>je </a:t>
            </a:r>
            <a:r>
              <a:rPr lang="cs-CZ" sz="2200" dirty="0"/>
              <a:t>následek zavedení právního předpisu,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který </a:t>
            </a:r>
            <a:r>
              <a:rPr lang="cs-CZ" sz="2200" dirty="0"/>
              <a:t>nastane s určitostí (např. zákonná povinnost)</a:t>
            </a:r>
          </a:p>
          <a:p>
            <a:r>
              <a:rPr lang="cs-CZ" sz="2200" dirty="0" smtClean="0"/>
              <a:t>Pojmy </a:t>
            </a:r>
            <a:r>
              <a:rPr lang="cs-CZ" sz="2200" dirty="0"/>
              <a:t>často </a:t>
            </a:r>
            <a:r>
              <a:rPr lang="cs-CZ" sz="2200" dirty="0" smtClean="0"/>
              <a:t>zaměňovány</a:t>
            </a:r>
            <a:endParaRPr lang="cs-CZ" sz="2200" dirty="0"/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cs-CZ" sz="2200" b="1" dirty="0" smtClean="0"/>
              <a:t>Příklad</a:t>
            </a:r>
            <a:r>
              <a:rPr lang="cs-CZ" sz="2200" b="1" dirty="0"/>
              <a:t>: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elektronický </a:t>
            </a:r>
            <a:r>
              <a:rPr lang="cs-CZ" sz="2200" dirty="0"/>
              <a:t>recept – riziko odchod lékařů do zahraničí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(</a:t>
            </a:r>
            <a:r>
              <a:rPr lang="cs-CZ" sz="2200" dirty="0"/>
              <a:t>odmítání participace na systému), dopad </a:t>
            </a:r>
            <a:r>
              <a:rPr lang="cs-CZ" sz="2200" dirty="0" smtClean="0"/>
              <a:t>ve formě finančních nákladů </a:t>
            </a:r>
            <a:r>
              <a:rPr lang="cs-CZ" sz="2200" dirty="0"/>
              <a:t>na pořízení </a:t>
            </a:r>
            <a:r>
              <a:rPr lang="cs-CZ" sz="2200" dirty="0" smtClean="0"/>
              <a:t>systému</a:t>
            </a:r>
            <a:endParaRPr lang="cs-CZ" sz="2600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73989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Klíčové proměnné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200" dirty="0" smtClean="0"/>
              <a:t>RIZIKO (faktor nejistoty)</a:t>
            </a:r>
          </a:p>
          <a:p>
            <a:pPr lvl="1"/>
            <a:r>
              <a:rPr lang="cs-CZ" sz="2200" dirty="0" smtClean="0"/>
              <a:t>Pravděpodobnost výskytu</a:t>
            </a:r>
          </a:p>
          <a:p>
            <a:pPr lvl="1"/>
            <a:r>
              <a:rPr lang="cs-CZ" sz="2200" dirty="0" smtClean="0"/>
              <a:t>Zdroje rizika (co ovlivňuje, zda událost nastane)</a:t>
            </a:r>
          </a:p>
          <a:p>
            <a:pPr lvl="1"/>
            <a:r>
              <a:rPr lang="cs-CZ" sz="2200" dirty="0" smtClean="0"/>
              <a:t>Míra rizika </a:t>
            </a:r>
          </a:p>
          <a:p>
            <a:r>
              <a:rPr lang="cs-CZ" sz="2200" dirty="0" smtClean="0"/>
              <a:t>NEŽÁDOUCÍ DOPAD</a:t>
            </a:r>
          </a:p>
          <a:p>
            <a:pPr lvl="1"/>
            <a:r>
              <a:rPr lang="cs-CZ" sz="2200" dirty="0" smtClean="0"/>
              <a:t>Míra dopadu</a:t>
            </a:r>
          </a:p>
          <a:p>
            <a:pPr lvl="1"/>
            <a:r>
              <a:rPr lang="cs-CZ" sz="2200" dirty="0" smtClean="0"/>
              <a:t>Druh dopadu</a:t>
            </a:r>
          </a:p>
          <a:p>
            <a:pPr lvl="1"/>
            <a:r>
              <a:rPr lang="cs-CZ" sz="2200" dirty="0" smtClean="0"/>
              <a:t>Koho dopad ovlivní</a:t>
            </a:r>
          </a:p>
          <a:p>
            <a:pPr lvl="1"/>
            <a:endParaRPr lang="cs-CZ" sz="2200" dirty="0"/>
          </a:p>
          <a:p>
            <a:r>
              <a:rPr lang="cs-CZ" sz="2200" b="1" dirty="0" smtClean="0"/>
              <a:t>Zhodnocení rizik </a:t>
            </a:r>
            <a:r>
              <a:rPr lang="cs-CZ" sz="2200" dirty="0" smtClean="0"/>
              <a:t>je důležitou součástí RIA - analýza</a:t>
            </a:r>
            <a:r>
              <a:rPr lang="cs-CZ" sz="2200" dirty="0"/>
              <a:t>,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která </a:t>
            </a:r>
            <a:r>
              <a:rPr lang="cs-CZ" sz="2200" dirty="0"/>
              <a:t>podporuje rozhodnutí o ponechání stávajícího stavu či naopak předložení nejvhodnější varianty </a:t>
            </a:r>
            <a:r>
              <a:rPr lang="cs-CZ" sz="2200" dirty="0" smtClean="0"/>
              <a:t>řešení.</a:t>
            </a:r>
          </a:p>
        </p:txBody>
      </p:sp>
    </p:spTree>
    <p:extLst>
      <p:ext uri="{BB962C8B-B14F-4D97-AF65-F5344CB8AC3E}">
        <p14:creationId xmlns:p14="http://schemas.microsoft.com/office/powerpoint/2010/main" val="3378521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/>
              <a:t>Matice určení míry rizika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1800" dirty="0" smtClean="0"/>
              <a:t>(Metodika </a:t>
            </a:r>
            <a:r>
              <a:rPr lang="cs-CZ" sz="1800" dirty="0"/>
              <a:t>hodnocení rizik v rámci hodnocení dopadů regulace (RIA</a:t>
            </a:r>
            <a:r>
              <a:rPr lang="cs-CZ" sz="1800" dirty="0" smtClean="0"/>
              <a:t>), s. 22)</a:t>
            </a:r>
            <a:endParaRPr lang="cs-CZ" sz="1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1398883"/>
              </p:ext>
            </p:extLst>
          </p:nvPr>
        </p:nvGraphicFramePr>
        <p:xfrm>
          <a:off x="457200" y="1412776"/>
          <a:ext cx="8229600" cy="46085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2512"/>
                <a:gridCol w="1220688"/>
                <a:gridCol w="1371600"/>
                <a:gridCol w="1371600"/>
                <a:gridCol w="1371600"/>
                <a:gridCol w="1371600"/>
              </a:tblGrid>
              <a:tr h="760235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Velmi vysoká</a:t>
                      </a:r>
                      <a:r>
                        <a:rPr lang="cs-CZ" sz="1400" baseline="0" dirty="0" smtClean="0"/>
                        <a:t> pravděpodobnost</a:t>
                      </a:r>
                      <a:endParaRPr lang="cs-CZ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i="1" dirty="0" smtClean="0"/>
                        <a:t>Nízké riziko</a:t>
                      </a:r>
                      <a:endParaRPr lang="cs-CZ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Střední riziko</a:t>
                      </a:r>
                      <a:endParaRPr lang="cs-CZ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 smtClean="0"/>
                        <a:t>Vysoké</a:t>
                      </a:r>
                      <a:r>
                        <a:rPr lang="cs-CZ" sz="1400" b="1" baseline="0" dirty="0" smtClean="0"/>
                        <a:t> riziko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/>
                        <a:t>Vysoké</a:t>
                      </a:r>
                      <a:r>
                        <a:rPr lang="cs-CZ" sz="1400" b="1" baseline="0" dirty="0" smtClean="0"/>
                        <a:t> riziko</a:t>
                      </a:r>
                      <a:endParaRPr lang="cs-CZ" sz="1400" b="1" dirty="0" smtClean="0"/>
                    </a:p>
                    <a:p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/>
                        <a:t>Vysoké</a:t>
                      </a:r>
                      <a:r>
                        <a:rPr lang="cs-CZ" sz="1400" b="1" baseline="0" dirty="0" smtClean="0"/>
                        <a:t> riziko</a:t>
                      </a:r>
                      <a:endParaRPr lang="cs-CZ" sz="1400" b="1" dirty="0" smtClean="0"/>
                    </a:p>
                    <a:p>
                      <a:endParaRPr lang="cs-CZ" sz="1400" b="1" dirty="0"/>
                    </a:p>
                  </a:txBody>
                  <a:tcPr/>
                </a:tc>
              </a:tr>
              <a:tr h="760235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Vysoká pravděpodobnost</a:t>
                      </a:r>
                      <a:endParaRPr lang="cs-CZ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i="1" dirty="0" smtClean="0"/>
                        <a:t>Nízké riziko</a:t>
                      </a:r>
                    </a:p>
                    <a:p>
                      <a:endParaRPr lang="cs-CZ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Střední riziko</a:t>
                      </a:r>
                    </a:p>
                    <a:p>
                      <a:endParaRPr lang="cs-CZ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Střední riziko</a:t>
                      </a:r>
                    </a:p>
                    <a:p>
                      <a:endParaRPr lang="cs-CZ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/>
                        <a:t>Vysoké</a:t>
                      </a:r>
                      <a:r>
                        <a:rPr lang="cs-CZ" sz="1400" b="1" baseline="0" dirty="0" smtClean="0"/>
                        <a:t> riziko</a:t>
                      </a:r>
                      <a:endParaRPr lang="cs-CZ" sz="1400" b="1" dirty="0" smtClean="0"/>
                    </a:p>
                    <a:p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/>
                        <a:t>Vysoké</a:t>
                      </a:r>
                      <a:r>
                        <a:rPr lang="cs-CZ" sz="1400" b="1" baseline="0" dirty="0" smtClean="0"/>
                        <a:t> riziko</a:t>
                      </a:r>
                      <a:endParaRPr lang="cs-CZ" sz="1400" b="1" dirty="0" smtClean="0"/>
                    </a:p>
                    <a:p>
                      <a:endParaRPr lang="cs-CZ" sz="1400" b="1" dirty="0"/>
                    </a:p>
                  </a:txBody>
                  <a:tcPr/>
                </a:tc>
              </a:tr>
              <a:tr h="760235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Střední pravděpodobnost</a:t>
                      </a:r>
                      <a:endParaRPr lang="cs-CZ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i="1" dirty="0" smtClean="0"/>
                        <a:t>Nízké riziko</a:t>
                      </a:r>
                    </a:p>
                    <a:p>
                      <a:endParaRPr lang="cs-CZ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i="1" dirty="0" smtClean="0"/>
                        <a:t>Nízké riziko</a:t>
                      </a:r>
                    </a:p>
                    <a:p>
                      <a:endParaRPr lang="cs-CZ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Střední riziko</a:t>
                      </a:r>
                    </a:p>
                    <a:p>
                      <a:endParaRPr lang="cs-CZ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Střední riziko</a:t>
                      </a:r>
                    </a:p>
                    <a:p>
                      <a:endParaRPr lang="cs-CZ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/>
                        <a:t>Vysoké</a:t>
                      </a:r>
                      <a:r>
                        <a:rPr lang="cs-CZ" sz="1400" b="1" baseline="0" dirty="0" smtClean="0"/>
                        <a:t> riziko</a:t>
                      </a:r>
                      <a:endParaRPr lang="cs-CZ" sz="1400" b="1" dirty="0" smtClean="0"/>
                    </a:p>
                    <a:p>
                      <a:endParaRPr lang="cs-CZ" sz="1400" dirty="0"/>
                    </a:p>
                  </a:txBody>
                  <a:tcPr/>
                </a:tc>
              </a:tr>
              <a:tr h="760235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Nízká pravděpodobnost</a:t>
                      </a:r>
                      <a:endParaRPr lang="cs-CZ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i="1" dirty="0" smtClean="0"/>
                        <a:t>Nízké riziko</a:t>
                      </a:r>
                    </a:p>
                    <a:p>
                      <a:endParaRPr lang="cs-CZ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i="1" dirty="0" smtClean="0"/>
                        <a:t>Nízké riziko</a:t>
                      </a:r>
                    </a:p>
                    <a:p>
                      <a:endParaRPr lang="cs-CZ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i="1" dirty="0" smtClean="0"/>
                        <a:t>Nízké riziko</a:t>
                      </a:r>
                    </a:p>
                    <a:p>
                      <a:endParaRPr lang="cs-CZ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Střední riziko</a:t>
                      </a:r>
                    </a:p>
                    <a:p>
                      <a:endParaRPr lang="cs-CZ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Střední riziko</a:t>
                      </a:r>
                    </a:p>
                    <a:p>
                      <a:endParaRPr lang="cs-CZ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760235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Velmi nízká pravděpodobnost</a:t>
                      </a:r>
                      <a:endParaRPr lang="cs-CZ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i="1" dirty="0" smtClean="0"/>
                        <a:t>Nízké riziko</a:t>
                      </a:r>
                    </a:p>
                    <a:p>
                      <a:endParaRPr lang="cs-CZ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i="1" dirty="0" smtClean="0"/>
                        <a:t>Nízké riziko</a:t>
                      </a:r>
                    </a:p>
                    <a:p>
                      <a:endParaRPr lang="cs-CZ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i="1" dirty="0" smtClean="0"/>
                        <a:t>Nízké riziko</a:t>
                      </a:r>
                    </a:p>
                    <a:p>
                      <a:endParaRPr lang="cs-CZ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i="1" dirty="0" smtClean="0"/>
                        <a:t>Nízké riziko</a:t>
                      </a:r>
                    </a:p>
                    <a:p>
                      <a:endParaRPr lang="cs-CZ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Střední riziko</a:t>
                      </a:r>
                    </a:p>
                    <a:p>
                      <a:endParaRPr lang="cs-CZ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807336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Velmi nízká intenzita dopadu</a:t>
                      </a:r>
                      <a:endParaRPr lang="cs-CZ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Nízká intenzita dopadu</a:t>
                      </a:r>
                      <a:endParaRPr lang="cs-CZ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Střední intenzita dopadu</a:t>
                      </a:r>
                      <a:endParaRPr lang="cs-CZ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Vysoká</a:t>
                      </a:r>
                      <a:r>
                        <a:rPr lang="cs-CZ" sz="1400" baseline="0" dirty="0" smtClean="0"/>
                        <a:t> intenzita dopadu</a:t>
                      </a:r>
                      <a:endParaRPr lang="cs-CZ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Velmi vysoká intenzita dopadu</a:t>
                      </a:r>
                      <a:endParaRPr lang="cs-CZ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1286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Způsoby identifikace a druhy rizik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cs-CZ" sz="2200" dirty="0"/>
              <a:t>k</a:t>
            </a:r>
            <a:r>
              <a:rPr lang="cs-CZ" sz="2200" dirty="0" smtClean="0"/>
              <a:t>onzultace se zainteresovanými stranami a odborníky</a:t>
            </a:r>
          </a:p>
          <a:p>
            <a:r>
              <a:rPr lang="cs-CZ" sz="2200" dirty="0" smtClean="0"/>
              <a:t>využívání tzv. vývojové analýzy</a:t>
            </a:r>
            <a:r>
              <a:rPr lang="cs-CZ" sz="2200" dirty="0"/>
              <a:t> </a:t>
            </a:r>
            <a:r>
              <a:rPr lang="cs-CZ" sz="2200" dirty="0" smtClean="0"/>
              <a:t>- hodnocení </a:t>
            </a:r>
            <a:r>
              <a:rPr lang="cs-CZ" sz="2200" dirty="0"/>
              <a:t>dopadů jednotlivých variant </a:t>
            </a:r>
            <a:endParaRPr lang="cs-CZ" sz="2200" dirty="0" smtClean="0"/>
          </a:p>
          <a:p>
            <a:r>
              <a:rPr lang="cs-CZ" sz="2200" dirty="0" smtClean="0"/>
              <a:t>využívání kontrolních seznamů (typy rizik)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 smtClean="0"/>
              <a:t>Typy rizik: </a:t>
            </a:r>
            <a:endParaRPr lang="cs-CZ" sz="2200" dirty="0"/>
          </a:p>
          <a:p>
            <a:r>
              <a:rPr lang="cs-CZ" sz="2200" b="1" dirty="0"/>
              <a:t>Právní</a:t>
            </a:r>
          </a:p>
          <a:p>
            <a:r>
              <a:rPr lang="cs-CZ" sz="2200" b="1" dirty="0" smtClean="0"/>
              <a:t>Věcná</a:t>
            </a:r>
            <a:r>
              <a:rPr lang="cs-CZ" sz="2200" dirty="0" smtClean="0"/>
              <a:t>: ekonomická, ekologická, sociální, bezpečnostní</a:t>
            </a:r>
            <a:endParaRPr lang="cs-CZ" sz="2200" dirty="0"/>
          </a:p>
          <a:p>
            <a:r>
              <a:rPr lang="cs-CZ" sz="2200" b="1" dirty="0"/>
              <a:t>Politické neprůchodnosti </a:t>
            </a:r>
            <a:r>
              <a:rPr lang="cs-CZ" sz="2200" b="1" dirty="0" smtClean="0"/>
              <a:t>předpisu</a:t>
            </a:r>
          </a:p>
          <a:p>
            <a:endParaRPr lang="cs-CZ" sz="2200" dirty="0"/>
          </a:p>
          <a:p>
            <a:r>
              <a:rPr lang="cs-CZ" sz="2200" dirty="0"/>
              <a:t>Nová regulace by měla zvažovat možnosti snížení </a:t>
            </a:r>
            <a:r>
              <a:rPr lang="cs-CZ" sz="2200" dirty="0" smtClean="0"/>
              <a:t>rizik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053943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Hodnocení rizik 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Rizika </a:t>
            </a:r>
            <a:r>
              <a:rPr lang="cs-CZ" b="1" dirty="0"/>
              <a:t>současného stavu</a:t>
            </a:r>
            <a:r>
              <a:rPr lang="cs-CZ" dirty="0"/>
              <a:t>: mohla by vzniknout v důsledku nečinnosti/</a:t>
            </a:r>
            <a:r>
              <a:rPr lang="cs-CZ" dirty="0" err="1"/>
              <a:t>statu</a:t>
            </a:r>
            <a:r>
              <a:rPr lang="cs-CZ" dirty="0"/>
              <a:t> </a:t>
            </a:r>
            <a:r>
              <a:rPr lang="cs-CZ" dirty="0" err="1" smtClean="0"/>
              <a:t>quo.Často</a:t>
            </a:r>
            <a:r>
              <a:rPr lang="cs-CZ" dirty="0" smtClean="0"/>
              <a:t> </a:t>
            </a:r>
            <a:r>
              <a:rPr lang="cs-CZ" dirty="0"/>
              <a:t>jsou součástí diskuze o potřebě změny nebo zavedení regulace (část Definice problému a formulace cílů). Analyzovat by se měla v části Důvod předložení a cíle v subkapitole Zhodnocení rizika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b="1" dirty="0" smtClean="0"/>
              <a:t>Rizika zavedení jednotlivých </a:t>
            </a:r>
            <a:r>
              <a:rPr lang="cs-CZ" b="1" dirty="0"/>
              <a:t>variant</a:t>
            </a:r>
            <a:r>
              <a:rPr lang="cs-CZ" dirty="0"/>
              <a:t>: vycházejí z hodnocení dopadů jednotlivých variant a hodnotí se v rámci hodnocení dopadů jednotlivých variant (Vyhodnocení nákladů a přínosů). Hodnocení rizik je možné uvést u každé variant zvlášť či vytvořit shrnutí rizik jednotlivých variant na závěr kapitoly. Často je těžké rizika a důsledky předjímat – pro identifikaci těchto rizik tak lze využít např. konzultace dotčených subjektů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b="1" dirty="0" smtClean="0"/>
              <a:t>Hodnocení </a:t>
            </a:r>
            <a:r>
              <a:rPr lang="cs-CZ" b="1" dirty="0"/>
              <a:t>rizik spojených s implementací </a:t>
            </a:r>
            <a:r>
              <a:rPr lang="cs-CZ" dirty="0"/>
              <a:t>se vyhodnotí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/>
              <a:t>kapitole Implementace a vynucování.</a:t>
            </a:r>
          </a:p>
          <a:p>
            <a:pPr lvl="1"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62045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Nedostatky v hodnocení rizik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/>
              <a:t>Zhodnocení rizik </a:t>
            </a:r>
            <a:r>
              <a:rPr lang="cs-CZ" sz="2200" b="1" dirty="0"/>
              <a:t>není </a:t>
            </a:r>
            <a:r>
              <a:rPr lang="cs-CZ" sz="2200" b="1" dirty="0" smtClean="0"/>
              <a:t>často </a:t>
            </a:r>
            <a:r>
              <a:rPr lang="cs-CZ" sz="2200" b="1" dirty="0"/>
              <a:t>prováděno dostatečně s ohledem </a:t>
            </a:r>
            <a:r>
              <a:rPr lang="cs-CZ" sz="2200" b="1" dirty="0" smtClean="0"/>
              <a:t/>
            </a:r>
            <a:br>
              <a:rPr lang="cs-CZ" sz="2200" b="1" dirty="0" smtClean="0"/>
            </a:br>
            <a:r>
              <a:rPr lang="cs-CZ" sz="2200" b="1" dirty="0" smtClean="0"/>
              <a:t>na </a:t>
            </a:r>
            <a:r>
              <a:rPr lang="cs-CZ" sz="2200" b="1" dirty="0" smtClean="0"/>
              <a:t>stanovené parametry</a:t>
            </a:r>
            <a:r>
              <a:rPr lang="cs-CZ" sz="2200" dirty="0" smtClean="0"/>
              <a:t>:</a:t>
            </a:r>
            <a:endParaRPr lang="cs-CZ" sz="2200" dirty="0"/>
          </a:p>
          <a:p>
            <a:r>
              <a:rPr lang="cs-CZ" sz="2200" dirty="0"/>
              <a:t>u</a:t>
            </a:r>
            <a:r>
              <a:rPr lang="cs-CZ" sz="2200" dirty="0" smtClean="0"/>
              <a:t>vedení rizik, která souvisí s neřešením problému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(</a:t>
            </a:r>
            <a:r>
              <a:rPr lang="cs-CZ" sz="2200" dirty="0" smtClean="0"/>
              <a:t>rizika věcná i právní)</a:t>
            </a:r>
          </a:p>
          <a:p>
            <a:r>
              <a:rPr lang="cs-CZ" sz="2200" dirty="0"/>
              <a:t>p</a:t>
            </a:r>
            <a:r>
              <a:rPr lang="cs-CZ" sz="2200" dirty="0" smtClean="0"/>
              <a:t>rovedení analýzy rizik, pokud u řešeného problému existuje nejistota ohledně vážných negativních důsledků (rizik)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srovnává se hodnota daných rizik s rozsahem nebezpečí, které je násobeno pravděpodobností svého vzniku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v</a:t>
            </a:r>
            <a:r>
              <a:rPr lang="cs-CZ" sz="2200" dirty="0" smtClean="0"/>
              <a:t>ýsledky analýzy rizik se použijí při definici cílů</a:t>
            </a:r>
          </a:p>
        </p:txBody>
      </p:sp>
    </p:spTree>
    <p:extLst>
      <p:ext uri="{BB962C8B-B14F-4D97-AF65-F5344CB8AC3E}">
        <p14:creationId xmlns:p14="http://schemas.microsoft.com/office/powerpoint/2010/main" val="71545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1844824"/>
            <a:ext cx="7128792" cy="4536504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1F497D"/>
                </a:solidFill>
              </a:rPr>
              <a:t>Děkujeme Vám za pozornost!</a:t>
            </a:r>
            <a:r>
              <a:rPr lang="cs-CZ" sz="2400" b="1" smtClean="0">
                <a:solidFill>
                  <a:srgbClr val="1F497D"/>
                </a:solidFill>
              </a:rPr>
              <a:t/>
            </a:r>
            <a:br>
              <a:rPr lang="cs-CZ" sz="2400" b="1" smtClean="0">
                <a:solidFill>
                  <a:srgbClr val="1F497D"/>
                </a:solidFill>
              </a:rPr>
            </a:br>
            <a:endParaRPr lang="cs-CZ" sz="2400" b="1" smtClean="0">
              <a:solidFill>
                <a:srgbClr val="1F497D"/>
              </a:solidFill>
            </a:endParaRPr>
          </a:p>
          <a:p>
            <a:endParaRPr lang="cs-CZ" sz="2000" b="1" dirty="0">
              <a:solidFill>
                <a:schemeClr val="tx1"/>
              </a:solidFill>
            </a:endParaRPr>
          </a:p>
          <a:p>
            <a:r>
              <a:rPr lang="cs-CZ" sz="2200" b="1" dirty="0">
                <a:solidFill>
                  <a:schemeClr val="tx1"/>
                </a:solidFill>
              </a:rPr>
              <a:t>Mgr. </a:t>
            </a:r>
            <a:r>
              <a:rPr lang="cs-CZ" sz="2200" b="1" dirty="0" smtClean="0">
                <a:solidFill>
                  <a:schemeClr val="tx1"/>
                </a:solidFill>
              </a:rPr>
              <a:t>Radana Kubová, Ph.D.</a:t>
            </a:r>
          </a:p>
          <a:p>
            <a:r>
              <a:rPr lang="cs-CZ" sz="2200" b="1" dirty="0" smtClean="0">
                <a:solidFill>
                  <a:schemeClr val="tx1"/>
                </a:solidFill>
              </a:rPr>
              <a:t>Mgr. Soňa </a:t>
            </a:r>
            <a:r>
              <a:rPr lang="cs-CZ" sz="2200" b="1" dirty="0" err="1" smtClean="0">
                <a:solidFill>
                  <a:schemeClr val="tx1"/>
                </a:solidFill>
              </a:rPr>
              <a:t>Mačejová</a:t>
            </a:r>
            <a:endParaRPr lang="cs-CZ" sz="2200" b="1" dirty="0">
              <a:solidFill>
                <a:schemeClr val="tx1"/>
              </a:solidFill>
            </a:endParaRPr>
          </a:p>
          <a:p>
            <a:r>
              <a:rPr lang="cs-CZ" sz="2200" dirty="0" err="1" smtClean="0">
                <a:solidFill>
                  <a:schemeClr val="tx1"/>
                </a:solidFill>
                <a:hlinkClick r:id="rId2"/>
              </a:rPr>
              <a:t>kubova.radana</a:t>
            </a:r>
            <a:r>
              <a:rPr lang="en-US" sz="2200" dirty="0" smtClean="0">
                <a:solidFill>
                  <a:schemeClr val="tx1"/>
                </a:solidFill>
                <a:hlinkClick r:id="rId2"/>
              </a:rPr>
              <a:t>@</a:t>
            </a:r>
            <a:r>
              <a:rPr lang="cs-CZ" sz="2200" dirty="0" smtClean="0">
                <a:solidFill>
                  <a:schemeClr val="tx1"/>
                </a:solidFill>
                <a:hlinkClick r:id="rId2"/>
              </a:rPr>
              <a:t>vlada.cz</a:t>
            </a:r>
          </a:p>
          <a:p>
            <a:r>
              <a:rPr lang="cs-CZ" sz="2200" dirty="0" err="1" smtClean="0">
                <a:solidFill>
                  <a:schemeClr val="tx1"/>
                </a:solidFill>
                <a:hlinkClick r:id="rId2"/>
              </a:rPr>
              <a:t>macejova.sona</a:t>
            </a:r>
            <a:r>
              <a:rPr lang="en-US" sz="2200" dirty="0" smtClean="0">
                <a:solidFill>
                  <a:schemeClr val="tx1"/>
                </a:solidFill>
                <a:hlinkClick r:id="rId2"/>
              </a:rPr>
              <a:t>@</a:t>
            </a:r>
            <a:r>
              <a:rPr lang="cs-CZ" sz="2200" dirty="0" smtClean="0">
                <a:solidFill>
                  <a:schemeClr val="tx1"/>
                </a:solidFill>
                <a:hlinkClick r:id="rId2"/>
              </a:rPr>
              <a:t>vlada.cz</a:t>
            </a:r>
          </a:p>
          <a:p>
            <a:pPr>
              <a:spcAft>
                <a:spcPts val="1200"/>
              </a:spcAft>
            </a:pPr>
            <a:r>
              <a:rPr lang="cs-CZ" sz="2200" dirty="0" smtClean="0">
                <a:solidFill>
                  <a:schemeClr val="tx1"/>
                </a:solidFill>
                <a:hlinkClick r:id="rId3"/>
              </a:rPr>
              <a:t>ria@vlada.cz</a:t>
            </a:r>
            <a:endParaRPr lang="cs-CZ" sz="2200" dirty="0">
              <a:solidFill>
                <a:schemeClr val="tx1"/>
              </a:solidFill>
            </a:endParaRPr>
          </a:p>
          <a:p>
            <a:r>
              <a:rPr lang="cs-CZ" sz="2200" dirty="0">
                <a:solidFill>
                  <a:schemeClr val="tx1"/>
                </a:solidFill>
                <a:hlinkClick r:id="rId4"/>
              </a:rPr>
              <a:t>http://ria.vlada.cz</a:t>
            </a:r>
            <a:endParaRPr lang="cs-CZ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54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pis stávajícího stavu_RK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zenta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Popis stávajícího stavu_RK</Template>
  <TotalTime>1933</TotalTime>
  <Words>344</Words>
  <Application>Microsoft Office PowerPoint</Application>
  <PresentationFormat>Předvádění na obrazovce (4:3)</PresentationFormat>
  <Paragraphs>92</Paragraphs>
  <Slides>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Popis stávajícího stavu_RK</vt:lpstr>
      <vt:lpstr>prezentace</vt:lpstr>
      <vt:lpstr>Prezentace aplikace PowerPoint</vt:lpstr>
      <vt:lpstr>Definice rizika a dopadu</vt:lpstr>
      <vt:lpstr>Klíčové proměnné</vt:lpstr>
      <vt:lpstr>Matice určení míry rizika  (Metodika hodnocení rizik v rámci hodnocení dopadů regulace (RIA), s. 22)</vt:lpstr>
      <vt:lpstr>Způsoby identifikace a druhy rizik</vt:lpstr>
      <vt:lpstr>Hodnocení rizik </vt:lpstr>
      <vt:lpstr>Nedostatky v hodnocení rizik</vt:lpstr>
      <vt:lpstr>Prezentace aplikace PowerPoint</vt:lpstr>
    </vt:vector>
  </TitlesOfParts>
  <Company>Úřad vlády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Kubová Radana</dc:creator>
  <cp:lastModifiedBy>Soňa Mačejová</cp:lastModifiedBy>
  <cp:revision>126</cp:revision>
  <cp:lastPrinted>2016-05-12T11:23:06Z</cp:lastPrinted>
  <dcterms:created xsi:type="dcterms:W3CDTF">2018-01-10T14:49:16Z</dcterms:created>
  <dcterms:modified xsi:type="dcterms:W3CDTF">2018-04-20T05:36:06Z</dcterms:modified>
</cp:coreProperties>
</file>