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67" r:id="rId3"/>
    <p:sldId id="268" r:id="rId4"/>
    <p:sldId id="269" r:id="rId5"/>
    <p:sldId id="270" r:id="rId6"/>
    <p:sldId id="272" r:id="rId7"/>
    <p:sldId id="276" r:id="rId8"/>
    <p:sldId id="284" r:id="rId9"/>
    <p:sldId id="283" r:id="rId10"/>
    <p:sldId id="274" r:id="rId11"/>
    <p:sldId id="277" r:id="rId12"/>
    <p:sldId id="275" r:id="rId13"/>
    <p:sldId id="285" r:id="rId14"/>
    <p:sldId id="266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2" autoAdjust="0"/>
    <p:restoredTop sz="94660"/>
  </p:normalViewPr>
  <p:slideViewPr>
    <p:cSldViewPr>
      <p:cViewPr>
        <p:scale>
          <a:sx n="90" d="100"/>
          <a:sy n="90" d="100"/>
        </p:scale>
        <p:origin x="-2262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A405D-E15C-4CCF-B6F5-13CAD745A756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1726B-BD32-4C31-A49B-F8A8C4A06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21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E7D24-5F9C-4E3F-8648-24D775B4A707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4877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9864F-53C6-4646-A710-011ADB4728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32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Y:\OKK\ORGANIZAČNÍ\Šablony\Logo ÚV\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94" y="332656"/>
            <a:ext cx="38957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47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38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3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23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85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8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02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29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5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48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44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kotajna.lydie@vlada.cz" TargetMode="External"/><Relationship Id="rId2" Type="http://schemas.openxmlformats.org/officeDocument/2006/relationships/hyperlink" Target="mailto:havelkova.marketa@vlada.cz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ria.vlada.cz/" TargetMode="External"/><Relationship Id="rId5" Type="http://schemas.openxmlformats.org/officeDocument/2006/relationships/hyperlink" Target="mailto:ria@vlada.cz" TargetMode="External"/><Relationship Id="rId4" Type="http://schemas.openxmlformats.org/officeDocument/2006/relationships/hyperlink" Target="mailto:rut.stepan@vlada.c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7128792" cy="2664296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</a:rPr>
              <a:t>DEFINICE PROBLÉMU</a:t>
            </a:r>
            <a:endParaRPr lang="cs-CZ" b="1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Oddělení pro koordinaci procesu </a:t>
            </a:r>
            <a:b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dopadů regulace (RIA)</a:t>
            </a: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Praha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duben 2018</a:t>
            </a: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7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Rozsah problému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92500" lnSpcReduction="20000"/>
          </a:bodyPr>
          <a:lstStyle/>
          <a:p>
            <a:pPr lvl="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dirty="0" smtClean="0"/>
              <a:t>Pro posouzení </a:t>
            </a:r>
            <a:r>
              <a:rPr lang="cs-CZ" sz="2400" b="1" dirty="0" smtClean="0"/>
              <a:t>závažnosti problému </a:t>
            </a:r>
            <a:r>
              <a:rPr lang="cs-CZ" sz="2400" dirty="0" smtClean="0"/>
              <a:t>je třeba zhodnotit: </a:t>
            </a:r>
          </a:p>
          <a:p>
            <a:pPr marL="816300" indent="-457200">
              <a:buFont typeface="Wingdings" panose="05000000000000000000" pitchFamily="2" charset="2"/>
              <a:buChar char="§"/>
            </a:pPr>
            <a:r>
              <a:rPr lang="cs-CZ" sz="2400" b="1" dirty="0" smtClean="0"/>
              <a:t>rozsah</a:t>
            </a:r>
            <a:r>
              <a:rPr lang="cs-CZ" sz="2400" dirty="0" smtClean="0"/>
              <a:t> problému (kolika subjektů se reálně dotýká, </a:t>
            </a:r>
            <a:br>
              <a:rPr lang="cs-CZ" sz="2400" dirty="0" smtClean="0"/>
            </a:br>
            <a:r>
              <a:rPr lang="cs-CZ" sz="2400" dirty="0" smtClean="0"/>
              <a:t>do jaké míry znemožňuje určitou společensky žádoucí aktivitu či stav, jaké působí celkové škody apod.)</a:t>
            </a:r>
          </a:p>
          <a:p>
            <a:pPr marL="816300" indent="-457200">
              <a:buFont typeface="Wingdings" panose="05000000000000000000" pitchFamily="2" charset="2"/>
              <a:buChar char="§"/>
            </a:pPr>
            <a:r>
              <a:rPr lang="cs-CZ" sz="2400" b="1" dirty="0" smtClean="0"/>
              <a:t>frekvenci </a:t>
            </a:r>
            <a:r>
              <a:rPr lang="cs-CZ" sz="2400" dirty="0" smtClean="0"/>
              <a:t>jeho výskytu (např. problém vyskytující se pouze sporadicky nemusí být natolik závažný, </a:t>
            </a:r>
            <a:br>
              <a:rPr lang="cs-CZ" sz="2400" dirty="0" smtClean="0"/>
            </a:br>
            <a:r>
              <a:rPr lang="cs-CZ" sz="2400" dirty="0" smtClean="0"/>
              <a:t>aby ospravedlňoval regulatorní zásah)</a:t>
            </a:r>
          </a:p>
          <a:p>
            <a:pPr marL="816300" indent="-457200">
              <a:buFont typeface="Wingdings" panose="05000000000000000000" pitchFamily="2" charset="2"/>
              <a:buChar char="§"/>
            </a:pPr>
            <a:r>
              <a:rPr lang="cs-CZ" sz="2400" dirty="0" smtClean="0"/>
              <a:t>míru příslušných </a:t>
            </a:r>
            <a:r>
              <a:rPr lang="cs-CZ" sz="2400" b="1" dirty="0" smtClean="0"/>
              <a:t>rizik</a:t>
            </a:r>
            <a:r>
              <a:rPr lang="cs-CZ" sz="2400" dirty="0" smtClean="0"/>
              <a:t> (tj. pravděpodobnost výskytu problémové situace a závažnost jejích důsledků </a:t>
            </a:r>
            <a:br>
              <a:rPr lang="cs-CZ" sz="2400" dirty="0" smtClean="0"/>
            </a:br>
            <a:r>
              <a:rPr lang="cs-CZ" sz="2400" dirty="0" smtClean="0"/>
              <a:t>v případě, že nastane)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b="1" dirty="0" smtClean="0"/>
              <a:t>Vhodná forma údajů: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400" dirty="0" smtClean="0"/>
              <a:t>kvantifikovaná (počet dotčených subjektů, podíl případů, </a:t>
            </a:r>
            <a:br>
              <a:rPr lang="cs-CZ" sz="2400" dirty="0" smtClean="0"/>
            </a:br>
            <a:r>
              <a:rPr lang="cs-CZ" sz="2400" dirty="0" smtClean="0"/>
              <a:t>u nichž se problém projevuje apod.)</a:t>
            </a:r>
          </a:p>
          <a:p>
            <a:pPr marL="7020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p</a:t>
            </a:r>
            <a:r>
              <a:rPr lang="cs-CZ" sz="2400" dirty="0" smtClean="0"/>
              <a:t>eněžní (výše škod apod.)</a:t>
            </a:r>
          </a:p>
          <a:p>
            <a:pPr marL="0" indent="0">
              <a:buNone/>
            </a:pPr>
            <a:r>
              <a:rPr lang="cs-CZ" sz="2400" b="1" dirty="0" smtClean="0"/>
              <a:t>Chybná praxe: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rozsah problém bývá zhodnocen/popsán nedostatečně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chybí jakékoli kvantifikované údaje.</a:t>
            </a:r>
            <a:endParaRPr lang="cs-CZ" sz="2400" dirty="0"/>
          </a:p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endParaRPr lang="cs-CZ" sz="2000" dirty="0"/>
          </a:p>
          <a:p>
            <a:pPr marL="0" lvl="0" indent="0" algn="just">
              <a:buNone/>
            </a:pPr>
            <a:endParaRPr lang="cs-CZ" sz="2000" dirty="0" smtClean="0"/>
          </a:p>
          <a:p>
            <a:pPr marL="0" lvl="0" indent="0" algn="just">
              <a:buNone/>
            </a:pPr>
            <a:endParaRPr lang="cs-CZ" sz="8000" dirty="0"/>
          </a:p>
          <a:p>
            <a:pPr marL="0" indent="0" algn="just">
              <a:buNone/>
            </a:pPr>
            <a:endParaRPr lang="cs-CZ" sz="20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78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Další vývoj problému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cs-CZ" sz="2200" dirty="0" smtClean="0"/>
              <a:t>Předpokládaný </a:t>
            </a:r>
            <a:r>
              <a:rPr lang="cs-CZ" sz="2200" b="1" dirty="0" smtClean="0"/>
              <a:t>vývoj</a:t>
            </a:r>
            <a:r>
              <a:rPr lang="cs-CZ" sz="2200" dirty="0" smtClean="0"/>
              <a:t> identifikovaného </a:t>
            </a:r>
            <a:r>
              <a:rPr lang="cs-CZ" sz="2200" b="1" dirty="0" smtClean="0"/>
              <a:t>problému</a:t>
            </a:r>
            <a:r>
              <a:rPr lang="cs-CZ" sz="2200" dirty="0" smtClean="0"/>
              <a:t> při absenci regulace:</a:t>
            </a:r>
          </a:p>
          <a:p>
            <a:pPr marL="702000" lvl="0">
              <a:buFont typeface="Wingdings" panose="05000000000000000000" pitchFamily="2" charset="2"/>
              <a:buChar char="§"/>
            </a:pPr>
            <a:r>
              <a:rPr lang="cs-CZ" sz="2200" b="1" dirty="0"/>
              <a:t>p</a:t>
            </a:r>
            <a:r>
              <a:rPr lang="cs-CZ" sz="2200" b="1" dirty="0" smtClean="0"/>
              <a:t>řetrvá </a:t>
            </a:r>
            <a:r>
              <a:rPr lang="cs-CZ" sz="2200" dirty="0" smtClean="0"/>
              <a:t>problém?</a:t>
            </a:r>
          </a:p>
          <a:p>
            <a:pPr marL="702000" lv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b="1" dirty="0"/>
              <a:t>z</a:t>
            </a:r>
            <a:r>
              <a:rPr lang="cs-CZ" sz="2200" b="1" dirty="0" smtClean="0"/>
              <a:t>mění se </a:t>
            </a:r>
            <a:r>
              <a:rPr lang="cs-CZ" sz="2200" dirty="0" smtClean="0"/>
              <a:t>jeho povaha či intenzita, popř. jak?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cs-CZ" sz="2200" dirty="0" smtClean="0"/>
              <a:t>Při odhadu dalšího vývoje se zohlední zejména </a:t>
            </a:r>
          </a:p>
          <a:p>
            <a:pPr marL="702000" lvl="0">
              <a:buFont typeface="Wingdings" panose="05000000000000000000" pitchFamily="2" charset="2"/>
              <a:buChar char="§"/>
            </a:pPr>
            <a:r>
              <a:rPr lang="cs-CZ" sz="2200" dirty="0" smtClean="0"/>
              <a:t>jedná se o problém jednorázový nebo opakující se?</a:t>
            </a:r>
          </a:p>
          <a:p>
            <a:pPr marL="702000" lvl="0">
              <a:buFont typeface="Wingdings" panose="05000000000000000000" pitchFamily="2" charset="2"/>
              <a:buChar char="§"/>
            </a:pPr>
            <a:r>
              <a:rPr lang="cs-CZ" sz="2200" dirty="0" smtClean="0"/>
              <a:t>jaké faktory jej ovlivňují? </a:t>
            </a:r>
          </a:p>
          <a:p>
            <a:pPr marL="702000" lvl="0">
              <a:buFont typeface="Wingdings" panose="05000000000000000000" pitchFamily="2" charset="2"/>
              <a:buChar char="§"/>
            </a:pPr>
            <a:r>
              <a:rPr lang="cs-CZ" sz="2200" dirty="0" smtClean="0"/>
              <a:t>jaký trend lze u nich předpokládat?</a:t>
            </a:r>
          </a:p>
          <a:p>
            <a:pPr marL="0" lvl="0" indent="0">
              <a:buNone/>
            </a:pPr>
            <a:endParaRPr lang="cs-CZ" sz="2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200" b="1" dirty="0" smtClean="0"/>
              <a:t>Chybná </a:t>
            </a:r>
            <a:r>
              <a:rPr lang="cs-CZ" sz="2200" b="1" dirty="0"/>
              <a:t>praxe: </a:t>
            </a:r>
            <a:endParaRPr lang="cs-CZ" sz="22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popis problému se soustředí pouze na aktuální stav </a:t>
            </a:r>
            <a:br>
              <a:rPr lang="cs-CZ" sz="2200" dirty="0" smtClean="0"/>
            </a:br>
            <a:r>
              <a:rPr lang="cs-CZ" sz="2200" dirty="0" smtClean="0"/>
              <a:t>a nezohledňuje budoucí vývoj (včetně možného odstranění problém bez navrhované regulace)</a:t>
            </a:r>
          </a:p>
          <a:p>
            <a:pPr marL="0" lvl="0" indent="0" algn="just">
              <a:buNone/>
            </a:pPr>
            <a:endParaRPr lang="cs-CZ" sz="8000" dirty="0"/>
          </a:p>
          <a:p>
            <a:pPr marL="0" indent="0" algn="just">
              <a:buNone/>
            </a:pPr>
            <a:endParaRPr lang="cs-CZ" sz="20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785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marL="0" indent="0"/>
            <a:r>
              <a:rPr lang="cs-CZ" sz="3200" b="1" dirty="0" smtClean="0"/>
              <a:t>Data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Základ analýzy – </a:t>
            </a:r>
            <a:r>
              <a:rPr lang="cs-CZ" sz="2200" b="1" dirty="0" smtClean="0"/>
              <a:t>kvantifikovaná empirická data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Zdroje</a:t>
            </a:r>
            <a:r>
              <a:rPr lang="cs-CZ" sz="2200" dirty="0" smtClean="0"/>
              <a:t> dat:</a:t>
            </a:r>
          </a:p>
          <a:p>
            <a:pPr marL="702000">
              <a:buFont typeface="Courier New" panose="02070309020205020404" pitchFamily="49" charset="0"/>
              <a:buChar char="o"/>
            </a:pPr>
            <a:r>
              <a:rPr lang="cs-CZ" sz="2200" dirty="0" smtClean="0"/>
              <a:t>informace shromažďované předkladatelem či jinými orgány veřejné moci v rámci </a:t>
            </a:r>
          </a:p>
          <a:p>
            <a:pPr marL="702000">
              <a:buFont typeface="Courier New" panose="02070309020205020404" pitchFamily="49" charset="0"/>
              <a:buChar char="o"/>
            </a:pPr>
            <a:r>
              <a:rPr lang="cs-CZ" sz="2200" dirty="0" smtClean="0"/>
              <a:t>statistické údaje ČSÚ</a:t>
            </a:r>
          </a:p>
          <a:p>
            <a:pPr marL="702000">
              <a:buFont typeface="Courier New" panose="02070309020205020404" pitchFamily="49" charset="0"/>
              <a:buChar char="o"/>
            </a:pPr>
            <a:r>
              <a:rPr lang="cs-CZ" sz="2200" dirty="0" smtClean="0"/>
              <a:t>konzultace s dotčenými subjekty</a:t>
            </a:r>
          </a:p>
          <a:p>
            <a:pPr marL="702000">
              <a:buFont typeface="Courier New" panose="02070309020205020404" pitchFamily="49" charset="0"/>
              <a:buChar char="o"/>
            </a:pPr>
            <a:r>
              <a:rPr lang="cs-CZ" sz="2200" dirty="0" smtClean="0"/>
              <a:t>odborné studie a analýzy</a:t>
            </a:r>
          </a:p>
          <a:p>
            <a:pPr marL="702000">
              <a:buFont typeface="Courier New" panose="02070309020205020404" pitchFamily="49" charset="0"/>
              <a:buChar char="o"/>
            </a:pPr>
            <a:r>
              <a:rPr lang="cs-CZ" sz="2200" dirty="0" smtClean="0"/>
              <a:t>RIA zpracované EK (k transponovaným právním předpisů)</a:t>
            </a:r>
          </a:p>
          <a:p>
            <a:pPr marL="0" indent="0">
              <a:buNone/>
            </a:pPr>
            <a:endParaRPr lang="cs-CZ" sz="2200" b="1" dirty="0" smtClean="0"/>
          </a:p>
          <a:p>
            <a:pPr marL="0" indent="0">
              <a:buNone/>
            </a:pPr>
            <a:r>
              <a:rPr lang="cs-CZ" sz="2200" b="1" dirty="0" smtClean="0"/>
              <a:t>Chybná </a:t>
            </a:r>
            <a:r>
              <a:rPr lang="cs-CZ" sz="2200" b="1" dirty="0"/>
              <a:t>praxe: </a:t>
            </a:r>
            <a:endParaRPr lang="cs-CZ" sz="22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chybí jakákoli kvantifikovaná </a:t>
            </a:r>
            <a:r>
              <a:rPr lang="cs-CZ" sz="2200" dirty="0"/>
              <a:t>data umožňující posoudit rozsah a závažnost </a:t>
            </a:r>
            <a:r>
              <a:rPr lang="cs-CZ" sz="2200" dirty="0" smtClean="0"/>
              <a:t>problému, popř. i v jeho kontextu</a:t>
            </a:r>
          </a:p>
          <a:p>
            <a:pPr algn="just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10885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marL="0" indent="0"/>
            <a:r>
              <a:rPr lang="cs-CZ" sz="3200" b="1" dirty="0" smtClean="0"/>
              <a:t>Nezbytnost regulatorního zásahu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dirty="0" smtClean="0"/>
              <a:t>Nezbytnost regulatorního zásahu závisí na: 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400" b="1" dirty="0"/>
              <a:t>p</a:t>
            </a:r>
            <a:r>
              <a:rPr lang="cs-CZ" sz="2400" b="1" dirty="0" smtClean="0"/>
              <a:t>ovaze</a:t>
            </a:r>
            <a:r>
              <a:rPr lang="cs-CZ" sz="2400" dirty="0" smtClean="0"/>
              <a:t> problému (např. jde-li o problém, který je daným způsobem vůbec řešitelný)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400" dirty="0"/>
              <a:t>r</a:t>
            </a:r>
            <a:r>
              <a:rPr lang="cs-CZ" sz="2400" dirty="0" smtClean="0"/>
              <a:t>ozsahu a </a:t>
            </a:r>
            <a:r>
              <a:rPr lang="cs-CZ" sz="2400" b="1" dirty="0" smtClean="0"/>
              <a:t>závažnost</a:t>
            </a:r>
            <a:r>
              <a:rPr lang="cs-CZ" sz="2400" dirty="0" smtClean="0"/>
              <a:t>i problému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400" dirty="0"/>
              <a:t>p</a:t>
            </a:r>
            <a:r>
              <a:rPr lang="cs-CZ" sz="2400" dirty="0" smtClean="0"/>
              <a:t>ředpokládaném </a:t>
            </a:r>
            <a:r>
              <a:rPr lang="cs-CZ" sz="2400" b="1" dirty="0" smtClean="0"/>
              <a:t>dalším vývoji </a:t>
            </a:r>
            <a:r>
              <a:rPr lang="cs-CZ" sz="2400" dirty="0" smtClean="0"/>
              <a:t>problému </a:t>
            </a:r>
            <a:br>
              <a:rPr lang="cs-CZ" sz="2400" dirty="0" smtClean="0"/>
            </a:br>
            <a:r>
              <a:rPr lang="cs-CZ" sz="2400" dirty="0" smtClean="0"/>
              <a:t>(např. přetrvá-li, popř. i v alespoň stejně závažné formě, </a:t>
            </a:r>
            <a:br>
              <a:rPr lang="cs-CZ" sz="2400" dirty="0" smtClean="0"/>
            </a:br>
            <a:r>
              <a:rPr lang="cs-CZ" sz="2400" dirty="0" smtClean="0"/>
              <a:t>i bez regulatorního zásahu)</a:t>
            </a:r>
          </a:p>
          <a:p>
            <a:pPr marL="7020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400" b="1" dirty="0"/>
              <a:t>a</a:t>
            </a:r>
            <a:r>
              <a:rPr lang="cs-CZ" sz="2400" b="1" dirty="0" smtClean="0"/>
              <a:t>bsenci</a:t>
            </a:r>
            <a:r>
              <a:rPr lang="cs-CZ" sz="2400" dirty="0" smtClean="0"/>
              <a:t> jiných (popř. </a:t>
            </a:r>
            <a:r>
              <a:rPr lang="cs-CZ" sz="2400" b="1" dirty="0" smtClean="0"/>
              <a:t>vhodnějších</a:t>
            </a:r>
            <a:r>
              <a:rPr lang="cs-CZ" sz="2400" dirty="0" smtClean="0"/>
              <a:t>) možností jeho </a:t>
            </a:r>
            <a:r>
              <a:rPr lang="cs-CZ" sz="2400" b="1" dirty="0" smtClean="0"/>
              <a:t>řešení</a:t>
            </a:r>
            <a:r>
              <a:rPr lang="cs-CZ" sz="2400" dirty="0" smtClean="0"/>
              <a:t> (např. tržních)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400" b="1" dirty="0"/>
              <a:t>Chybná praxe: </a:t>
            </a:r>
            <a:endParaRPr lang="cs-CZ" sz="24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RIA neobsahuje dostatečné odůvodnění nezbytnosti regulatorního zásahu</a:t>
            </a:r>
          </a:p>
          <a:p>
            <a:pPr marL="702000">
              <a:buFont typeface="Courier New" panose="02070309020205020404" pitchFamily="49" charset="0"/>
              <a:buChar char="o"/>
            </a:pPr>
            <a:r>
              <a:rPr lang="cs-CZ" sz="2400" dirty="0"/>
              <a:t>o</a:t>
            </a:r>
            <a:r>
              <a:rPr lang="cs-CZ" sz="2400" dirty="0" smtClean="0"/>
              <a:t>důvodnění zcela chybí</a:t>
            </a:r>
          </a:p>
          <a:p>
            <a:pPr marL="702000">
              <a:buFont typeface="Courier New" panose="02070309020205020404" pitchFamily="49" charset="0"/>
              <a:buChar char="o"/>
            </a:pPr>
            <a:r>
              <a:rPr lang="cs-CZ" sz="2400" dirty="0" smtClean="0"/>
              <a:t>odůvodnění je čistě formální („zákon lze změnit jen zákonem“, bez posouzení skutečné nutnosti zákon měnit)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6106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1844824"/>
            <a:ext cx="7128792" cy="4536504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Děkujeme Vám za pozornost!</a:t>
            </a:r>
            <a:r>
              <a:rPr lang="cs-CZ" sz="2400" dirty="0" smtClean="0">
                <a:solidFill>
                  <a:srgbClr val="1F497D"/>
                </a:solidFill>
              </a:rPr>
              <a:t/>
            </a:r>
            <a:br>
              <a:rPr lang="cs-CZ" sz="2400" dirty="0" smtClean="0">
                <a:solidFill>
                  <a:srgbClr val="1F497D"/>
                </a:solidFill>
              </a:rPr>
            </a:b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b="1" dirty="0">
                <a:solidFill>
                  <a:schemeClr val="tx1"/>
                </a:solidFill>
              </a:rPr>
              <a:t>Mgr. Markéta </a:t>
            </a:r>
            <a:r>
              <a:rPr lang="cs-CZ" sz="2200" b="1" dirty="0" smtClean="0">
                <a:solidFill>
                  <a:schemeClr val="tx1"/>
                </a:solidFill>
              </a:rPr>
              <a:t>Havelková</a:t>
            </a:r>
          </a:p>
          <a:p>
            <a:r>
              <a:rPr lang="cs-CZ" sz="2200" b="1" dirty="0">
                <a:solidFill>
                  <a:schemeClr val="tx1"/>
                </a:solidFill>
              </a:rPr>
              <a:t>Ing. Lydie </a:t>
            </a:r>
            <a:r>
              <a:rPr lang="cs-CZ" sz="2200" b="1" dirty="0" err="1" smtClean="0">
                <a:solidFill>
                  <a:schemeClr val="tx1"/>
                </a:solidFill>
              </a:rPr>
              <a:t>Kotajná</a:t>
            </a:r>
            <a:r>
              <a:rPr lang="cs-CZ" sz="2200" b="1" dirty="0" smtClean="0">
                <a:solidFill>
                  <a:schemeClr val="tx1"/>
                </a:solidFill>
              </a:rPr>
              <a:t>, </a:t>
            </a:r>
            <a:r>
              <a:rPr lang="cs-CZ" sz="2200" b="1" dirty="0">
                <a:solidFill>
                  <a:schemeClr val="tx1"/>
                </a:solidFill>
              </a:rPr>
              <a:t>M.A.</a:t>
            </a:r>
          </a:p>
          <a:p>
            <a:r>
              <a:rPr lang="cs-CZ" sz="2200" b="1" dirty="0">
                <a:solidFill>
                  <a:schemeClr val="tx1"/>
                </a:solidFill>
              </a:rPr>
              <a:t>Ing. Štěpán </a:t>
            </a:r>
            <a:r>
              <a:rPr lang="cs-CZ" sz="2200" b="1" dirty="0" err="1">
                <a:solidFill>
                  <a:schemeClr val="tx1"/>
                </a:solidFill>
              </a:rPr>
              <a:t>Růt</a:t>
            </a:r>
            <a:endParaRPr lang="cs-CZ" sz="2200" b="1" dirty="0">
              <a:solidFill>
                <a:schemeClr val="tx1"/>
              </a:solidFill>
            </a:endParaRPr>
          </a:p>
          <a:p>
            <a:r>
              <a:rPr lang="cs-CZ" sz="2200" dirty="0" smtClean="0">
                <a:solidFill>
                  <a:schemeClr val="tx1"/>
                </a:solidFill>
                <a:hlinkClick r:id="rId2"/>
              </a:rPr>
              <a:t>havelkova.marketa@vlada.cz</a:t>
            </a:r>
            <a:endParaRPr lang="cs-CZ" sz="2200" dirty="0" smtClean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rgbClr val="1F497D"/>
                </a:solidFill>
                <a:hlinkClick r:id="rId3"/>
              </a:rPr>
              <a:t>kotajna.lydie@vlada.cz</a:t>
            </a:r>
            <a:endParaRPr lang="cs-CZ" sz="2200" dirty="0">
              <a:solidFill>
                <a:srgbClr val="1F497D"/>
              </a:solidFill>
            </a:endParaRPr>
          </a:p>
          <a:p>
            <a:r>
              <a:rPr lang="cs-CZ" sz="2200" dirty="0" smtClean="0">
                <a:solidFill>
                  <a:schemeClr val="tx1"/>
                </a:solidFill>
                <a:hlinkClick r:id="rId4"/>
              </a:rPr>
              <a:t>rut.stepan@vlada.cz</a:t>
            </a:r>
            <a:endParaRPr lang="cs-CZ" sz="2200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cs-CZ" sz="2200" dirty="0" smtClean="0">
                <a:solidFill>
                  <a:schemeClr val="tx1"/>
                </a:solidFill>
                <a:hlinkClick r:id="rId5"/>
              </a:rPr>
              <a:t>ria@vlada.cz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  <a:hlinkClick r:id="rId6"/>
              </a:rPr>
              <a:t>http://ria.vlada.cz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65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Obsah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7525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úvod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/>
              <a:t>z</a:t>
            </a:r>
            <a:r>
              <a:rPr lang="cs-CZ" sz="2200" dirty="0" smtClean="0"/>
              <a:t>ákladní pravidla správné definice problému:</a:t>
            </a:r>
          </a:p>
          <a:p>
            <a:endParaRPr lang="cs-CZ" sz="2200" dirty="0" smtClean="0"/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 smtClean="0"/>
              <a:t>věcný, nikoli formální problém</a:t>
            </a:r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/>
              <a:t>p</a:t>
            </a:r>
            <a:r>
              <a:rPr lang="cs-CZ" sz="2200" dirty="0" smtClean="0"/>
              <a:t>odstata a důsledky problému</a:t>
            </a:r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 smtClean="0"/>
              <a:t>příčiny a kontext problému</a:t>
            </a:r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 smtClean="0"/>
              <a:t>rozsah problému</a:t>
            </a:r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/>
              <a:t>předpokládaný vývoj </a:t>
            </a:r>
            <a:r>
              <a:rPr lang="cs-CZ" sz="2200" dirty="0" smtClean="0"/>
              <a:t>problému </a:t>
            </a:r>
            <a:r>
              <a:rPr lang="cs-CZ" sz="2200" dirty="0"/>
              <a:t>při absenci regulace</a:t>
            </a:r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/>
              <a:t>d</a:t>
            </a:r>
            <a:r>
              <a:rPr lang="cs-CZ" sz="2200" dirty="0" smtClean="0"/>
              <a:t>ata</a:t>
            </a:r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/>
              <a:t>z</a:t>
            </a:r>
            <a:r>
              <a:rPr lang="cs-CZ" sz="2200" dirty="0" smtClean="0"/>
              <a:t>hodnocení nezbytnosti regulatorního zásahu</a:t>
            </a:r>
          </a:p>
          <a:p>
            <a:pPr marL="59310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675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Úvod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Definice problému = </a:t>
            </a:r>
            <a:r>
              <a:rPr lang="cs-CZ" sz="2200" b="1" dirty="0" smtClean="0"/>
              <a:t>východisko</a:t>
            </a:r>
            <a:r>
              <a:rPr lang="cs-CZ" sz="2200" dirty="0" smtClean="0"/>
              <a:t> celé </a:t>
            </a:r>
            <a:r>
              <a:rPr lang="cs-CZ" sz="2200" b="1" dirty="0" smtClean="0"/>
              <a:t>RIA</a:t>
            </a:r>
            <a:r>
              <a:rPr lang="cs-CZ" sz="2200" dirty="0" smtClean="0"/>
              <a:t>: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sz="2200" dirty="0"/>
          </a:p>
          <a:p>
            <a:pPr marL="288000" indent="0" algn="just">
              <a:buNone/>
            </a:pPr>
            <a:r>
              <a:rPr lang="cs-CZ" sz="2200" b="1" dirty="0" smtClean="0"/>
              <a:t>existence</a:t>
            </a:r>
            <a:r>
              <a:rPr lang="cs-CZ" sz="2200" dirty="0" smtClean="0"/>
              <a:t> </a:t>
            </a:r>
            <a:r>
              <a:rPr lang="cs-CZ" sz="2200" b="1" dirty="0" smtClean="0"/>
              <a:t>problému</a:t>
            </a:r>
            <a:r>
              <a:rPr lang="cs-CZ" sz="2200" dirty="0" smtClean="0"/>
              <a:t>           </a:t>
            </a:r>
            <a:r>
              <a:rPr lang="cs-CZ" sz="2200" dirty="0">
                <a:solidFill>
                  <a:srgbClr val="0070C0"/>
                </a:solidFill>
              </a:rPr>
              <a:t>zvažování </a:t>
            </a:r>
            <a:r>
              <a:rPr lang="cs-CZ" sz="2200" b="1" dirty="0">
                <a:solidFill>
                  <a:srgbClr val="0070C0"/>
                </a:solidFill>
              </a:rPr>
              <a:t>regulatorního zásahu</a:t>
            </a:r>
          </a:p>
          <a:p>
            <a:pPr marL="288000" indent="0" algn="ctr">
              <a:buNone/>
            </a:pPr>
            <a:endParaRPr lang="cs-CZ" sz="2200" dirty="0" smtClean="0"/>
          </a:p>
          <a:p>
            <a:pPr marL="0" indent="0" algn="ctr">
              <a:buNone/>
            </a:pPr>
            <a:r>
              <a:rPr lang="cs-CZ" sz="2200" b="1" dirty="0" smtClean="0"/>
              <a:t>povaha problému </a:t>
            </a:r>
          </a:p>
          <a:p>
            <a:pPr marL="0" indent="0" algn="just">
              <a:buNone/>
            </a:pPr>
            <a:endParaRPr lang="cs-CZ" sz="2200" dirty="0"/>
          </a:p>
          <a:p>
            <a:pPr marL="0" indent="0" algn="just">
              <a:buNone/>
            </a:pPr>
            <a:r>
              <a:rPr lang="cs-CZ" sz="2200" dirty="0" smtClean="0">
                <a:solidFill>
                  <a:schemeClr val="accent6">
                    <a:lumMod val="75000"/>
                  </a:schemeClr>
                </a:solidFill>
              </a:rPr>
              <a:t>     možná </a:t>
            </a:r>
            <a:r>
              <a:rPr lang="cs-CZ" sz="2200" dirty="0">
                <a:solidFill>
                  <a:schemeClr val="accent6">
                    <a:lumMod val="75000"/>
                  </a:schemeClr>
                </a:solidFill>
              </a:rPr>
              <a:t>alternativní </a:t>
            </a:r>
            <a:r>
              <a:rPr lang="cs-CZ" sz="2200" dirty="0" smtClean="0">
                <a:solidFill>
                  <a:schemeClr val="accent6">
                    <a:lumMod val="75000"/>
                  </a:schemeClr>
                </a:solidFill>
              </a:rPr>
              <a:t>řešení 	      </a:t>
            </a:r>
            <a:r>
              <a:rPr lang="cs-CZ" sz="2200" dirty="0" smtClean="0">
                <a:solidFill>
                  <a:schemeClr val="accent4">
                    <a:lumMod val="75000"/>
                  </a:schemeClr>
                </a:solidFill>
              </a:rPr>
              <a:t>volba nejvhodnějšího řešení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sz="2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Definice </a:t>
            </a:r>
            <a:r>
              <a:rPr lang="cs-CZ" sz="2200" dirty="0"/>
              <a:t>problému </a:t>
            </a:r>
            <a:r>
              <a:rPr lang="cs-CZ" sz="2200" dirty="0" smtClean="0"/>
              <a:t>= podrobná </a:t>
            </a:r>
            <a:r>
              <a:rPr lang="cs-CZ" sz="2200" b="1" dirty="0" smtClean="0"/>
              <a:t>analýza </a:t>
            </a:r>
            <a:r>
              <a:rPr lang="cs-CZ" sz="2200" dirty="0"/>
              <a:t>skutkového </a:t>
            </a:r>
            <a:r>
              <a:rPr lang="cs-CZ" sz="2200" dirty="0" smtClean="0"/>
              <a:t>stavu: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 smtClean="0"/>
              <a:t>podstata problému 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 smtClean="0"/>
              <a:t>jeho rozsah </a:t>
            </a:r>
            <a:r>
              <a:rPr lang="cs-CZ" sz="2200" dirty="0"/>
              <a:t>a </a:t>
            </a:r>
            <a:r>
              <a:rPr lang="cs-CZ" sz="2200" dirty="0" smtClean="0"/>
              <a:t>příčiny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 smtClean="0"/>
              <a:t>nezbytnost </a:t>
            </a:r>
            <a:r>
              <a:rPr lang="cs-CZ" sz="2200" dirty="0"/>
              <a:t>jeho řešení legislativní </a:t>
            </a:r>
            <a:r>
              <a:rPr lang="cs-CZ" sz="2200" dirty="0" smtClean="0"/>
              <a:t>cestou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Šipka doprava 3"/>
          <p:cNvSpPr/>
          <p:nvPr/>
        </p:nvSpPr>
        <p:spPr>
          <a:xfrm>
            <a:off x="3563888" y="1970306"/>
            <a:ext cx="648072" cy="348856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 rot="3376633">
            <a:off x="5766778" y="3065288"/>
            <a:ext cx="648072" cy="348856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 rot="7451285">
            <a:off x="2726105" y="3071852"/>
            <a:ext cx="648072" cy="348856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74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Základní pravidla </a:t>
            </a:r>
            <a:r>
              <a:rPr lang="cs-CZ" sz="3200" b="1" dirty="0" smtClean="0"/>
              <a:t>definice problému: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 smtClean="0"/>
              <a:t>Je třeba: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 smtClean="0"/>
              <a:t>vymezit </a:t>
            </a:r>
            <a:r>
              <a:rPr lang="cs-CZ" sz="2200" b="1" dirty="0" smtClean="0"/>
              <a:t>věcný</a:t>
            </a:r>
            <a:r>
              <a:rPr lang="cs-CZ" sz="2200" dirty="0" smtClean="0"/>
              <a:t> problém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i</a:t>
            </a:r>
            <a:r>
              <a:rPr lang="cs-CZ" sz="2200" dirty="0" smtClean="0"/>
              <a:t>dentifikovat </a:t>
            </a:r>
            <a:r>
              <a:rPr lang="cs-CZ" sz="2200" b="1" dirty="0" smtClean="0"/>
              <a:t>podstatu</a:t>
            </a:r>
            <a:r>
              <a:rPr lang="cs-CZ" sz="2200" dirty="0" smtClean="0"/>
              <a:t> problému a jeho negativní </a:t>
            </a:r>
            <a:r>
              <a:rPr lang="cs-CZ" sz="2200" b="1" dirty="0" smtClean="0"/>
              <a:t>důsledky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a</a:t>
            </a:r>
            <a:r>
              <a:rPr lang="cs-CZ" sz="2200" dirty="0" smtClean="0"/>
              <a:t>nalyzovat </a:t>
            </a:r>
            <a:r>
              <a:rPr lang="cs-CZ" sz="2200" b="1" dirty="0" smtClean="0"/>
              <a:t>příčiny</a:t>
            </a:r>
            <a:r>
              <a:rPr lang="cs-CZ" sz="2200" dirty="0" smtClean="0"/>
              <a:t> a </a:t>
            </a:r>
            <a:r>
              <a:rPr lang="cs-CZ" sz="2200" b="1" dirty="0" smtClean="0"/>
              <a:t>kontext</a:t>
            </a:r>
            <a:r>
              <a:rPr lang="cs-CZ" sz="2200" dirty="0" smtClean="0"/>
              <a:t> problému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p</a:t>
            </a:r>
            <a:r>
              <a:rPr lang="cs-CZ" sz="2200" dirty="0" smtClean="0"/>
              <a:t>osoudit </a:t>
            </a:r>
            <a:r>
              <a:rPr lang="cs-CZ" sz="2200" b="1" dirty="0" smtClean="0"/>
              <a:t>rozsah</a:t>
            </a:r>
            <a:r>
              <a:rPr lang="cs-CZ" sz="2200" dirty="0" smtClean="0"/>
              <a:t> problému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o</a:t>
            </a:r>
            <a:r>
              <a:rPr lang="cs-CZ" sz="2200" dirty="0" smtClean="0"/>
              <a:t>dhadnout budoucí </a:t>
            </a:r>
            <a:r>
              <a:rPr lang="cs-CZ" sz="2200" b="1" dirty="0" smtClean="0"/>
              <a:t>vývoj</a:t>
            </a:r>
            <a:r>
              <a:rPr lang="cs-CZ" sz="2200" dirty="0" smtClean="0"/>
              <a:t> problému </a:t>
            </a:r>
            <a:r>
              <a:rPr lang="cs-CZ" sz="2200" dirty="0"/>
              <a:t>při absenci regulace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p</a:t>
            </a:r>
            <a:r>
              <a:rPr lang="cs-CZ" sz="2200" dirty="0" smtClean="0"/>
              <a:t>odložit vymezení problému </a:t>
            </a:r>
            <a:r>
              <a:rPr lang="cs-CZ" sz="2200" b="1" dirty="0" smtClean="0"/>
              <a:t>daty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e</a:t>
            </a:r>
            <a:r>
              <a:rPr lang="cs-CZ" sz="2200" dirty="0" smtClean="0"/>
              <a:t>xplicitně zhodnotit </a:t>
            </a:r>
            <a:r>
              <a:rPr lang="cs-CZ" sz="2200" b="1" dirty="0" smtClean="0"/>
              <a:t>nezbytnost regulatorního zásahu</a:t>
            </a:r>
          </a:p>
          <a:p>
            <a:endParaRPr lang="cs-CZ" sz="2400" dirty="0" smtClean="0"/>
          </a:p>
          <a:p>
            <a:pPr marL="0" indent="0">
              <a:buNone/>
            </a:pPr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9205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Věcný problém</a:t>
            </a:r>
            <a:r>
              <a:rPr lang="cs-CZ" sz="3600" b="1" dirty="0"/>
              <a:t/>
            </a:r>
            <a:br>
              <a:rPr lang="cs-CZ" sz="3600" b="1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435280" cy="583264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Účel RIA </a:t>
            </a:r>
            <a:r>
              <a:rPr lang="cs-CZ" sz="2200" dirty="0" smtClean="0"/>
              <a:t>= posouzení </a:t>
            </a:r>
            <a:r>
              <a:rPr lang="cs-CZ" sz="2200" b="1" dirty="0" smtClean="0"/>
              <a:t>nezbytnosti</a:t>
            </a:r>
            <a:r>
              <a:rPr lang="cs-CZ" sz="2200" dirty="0"/>
              <a:t> regulace a </a:t>
            </a:r>
            <a:r>
              <a:rPr lang="cs-CZ" sz="2200" b="1" dirty="0"/>
              <a:t>vhodnosti</a:t>
            </a:r>
            <a:r>
              <a:rPr lang="cs-CZ" sz="2200" dirty="0"/>
              <a:t> </a:t>
            </a:r>
            <a:r>
              <a:rPr lang="cs-CZ" sz="2200" dirty="0" smtClean="0"/>
              <a:t>její konkrétní podoby na základě analýzy jejích věcných dopadů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věcný problém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/>
              <a:t>j</a:t>
            </a:r>
            <a:r>
              <a:rPr lang="cs-CZ" sz="2200" dirty="0" smtClean="0"/>
              <a:t>e žádoucí jeho odstranění?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/>
              <a:t>j</a:t>
            </a:r>
            <a:r>
              <a:rPr lang="cs-CZ" sz="2200" dirty="0" smtClean="0"/>
              <a:t>e k jeho odstranění nutná regulace?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/>
              <a:t>v</a:t>
            </a:r>
            <a:r>
              <a:rPr lang="cs-CZ" sz="2200" dirty="0" smtClean="0"/>
              <a:t>ede (daná) regulace k jeho nejefektivnějšímu odstranění?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b="1" dirty="0"/>
              <a:t>formální </a:t>
            </a:r>
            <a:r>
              <a:rPr lang="cs-CZ" sz="2200" b="1" dirty="0" smtClean="0"/>
              <a:t>problém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/>
              <a:t>je řešitelný navrhovanou regulací z povahy věci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/>
              <a:t>neumožňuje posouzení příslušných </a:t>
            </a:r>
            <a:r>
              <a:rPr lang="cs-CZ" sz="2200" dirty="0" smtClean="0"/>
              <a:t>otázek</a:t>
            </a:r>
          </a:p>
          <a:p>
            <a:pPr marL="35910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Chybná praxe: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RIA vymezuje problém čistě formálně (např. </a:t>
            </a:r>
            <a:r>
              <a:rPr lang="cs-CZ" sz="2200" b="1" dirty="0" smtClean="0">
                <a:solidFill>
                  <a:srgbClr val="FF0000"/>
                </a:solidFill>
              </a:rPr>
              <a:t>chybně:</a:t>
            </a:r>
            <a:r>
              <a:rPr lang="cs-CZ" sz="2200" b="1" dirty="0" smtClean="0"/>
              <a:t> </a:t>
            </a:r>
            <a:r>
              <a:rPr lang="cs-CZ" sz="2200" dirty="0" smtClean="0"/>
              <a:t>povinnost realizovat prohlášení vlády; </a:t>
            </a:r>
            <a:r>
              <a:rPr lang="cs-CZ" sz="2200" b="1" dirty="0" smtClean="0">
                <a:solidFill>
                  <a:srgbClr val="00B050"/>
                </a:solidFill>
              </a:rPr>
              <a:t>správně:</a:t>
            </a:r>
            <a:r>
              <a:rPr lang="cs-CZ" sz="2200" b="1" dirty="0" smtClean="0"/>
              <a:t> </a:t>
            </a:r>
            <a:r>
              <a:rPr lang="cs-CZ" sz="2200" dirty="0" smtClean="0"/>
              <a:t>konkrétní problém, </a:t>
            </a:r>
            <a:br>
              <a:rPr lang="cs-CZ" sz="2200" dirty="0" smtClean="0"/>
            </a:br>
            <a:r>
              <a:rPr lang="cs-CZ" sz="2200" dirty="0" smtClean="0"/>
              <a:t>k jehož řešení vláda ve svém prohlášení daný závazek přijala, např. špatná sociální situace rodin s dětmi)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24348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marL="0" indent="0"/>
            <a:r>
              <a:rPr lang="cs-CZ" sz="3200" b="1" dirty="0" smtClean="0"/>
              <a:t>Podstata problému a jeho důsledky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Jednoznačný a </a:t>
            </a:r>
            <a:r>
              <a:rPr lang="cs-CZ" sz="2200" b="1" dirty="0" smtClean="0"/>
              <a:t>konkrétní popis problému</a:t>
            </a:r>
            <a:r>
              <a:rPr lang="cs-CZ" sz="2200" dirty="0" smtClean="0"/>
              <a:t>: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 smtClean="0"/>
              <a:t>v čem spočívá a jak se projevuje? 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/>
              <a:t>k</a:t>
            </a:r>
            <a:r>
              <a:rPr lang="cs-CZ" sz="2200" dirty="0" smtClean="0"/>
              <a:t>do, jak a nakolik je jím postižen?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 smtClean="0"/>
              <a:t>proč je popsaná situace považována za nevyhovující? </a:t>
            </a:r>
          </a:p>
          <a:p>
            <a:pPr marL="359100" indent="0">
              <a:buNone/>
            </a:pPr>
            <a:endParaRPr lang="cs-CZ" sz="2200" dirty="0" smtClean="0"/>
          </a:p>
          <a:p>
            <a:pPr marL="0" lvl="0" indent="0">
              <a:buNone/>
            </a:pPr>
            <a:r>
              <a:rPr lang="cs-CZ" sz="2200" b="1" dirty="0" smtClean="0"/>
              <a:t>Chybná praxe: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200" dirty="0" smtClean="0"/>
              <a:t>problém </a:t>
            </a:r>
            <a:r>
              <a:rPr lang="cs-CZ" sz="2200" dirty="0"/>
              <a:t>je popsán  vágně (</a:t>
            </a:r>
            <a:r>
              <a:rPr lang="cs-CZ" sz="2200" dirty="0" smtClean="0"/>
              <a:t>např</a:t>
            </a:r>
            <a:r>
              <a:rPr lang="cs-CZ" sz="2200" dirty="0"/>
              <a:t>. jako </a:t>
            </a:r>
            <a:r>
              <a:rPr lang="cs-CZ" sz="2200" dirty="0" smtClean="0"/>
              <a:t>nespecifikované potíže </a:t>
            </a:r>
            <a:r>
              <a:rPr lang="cs-CZ" sz="2200" dirty="0"/>
              <a:t>při aplikaci </a:t>
            </a:r>
            <a:r>
              <a:rPr lang="cs-CZ" sz="2200" dirty="0" smtClean="0"/>
              <a:t>stávající právní úpravy</a:t>
            </a:r>
            <a:r>
              <a:rPr lang="cs-CZ" sz="2200" dirty="0" smtClean="0"/>
              <a:t>) </a:t>
            </a:r>
            <a:endParaRPr lang="cs-CZ" sz="22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200" dirty="0"/>
              <a:t>problém je popsán tautologicky </a:t>
            </a:r>
            <a:r>
              <a:rPr lang="cs-CZ" sz="2200" dirty="0" smtClean="0"/>
              <a:t>(za problém je označováno, že chybí jeho </a:t>
            </a:r>
            <a:r>
              <a:rPr lang="cs-CZ" sz="2200" dirty="0"/>
              <a:t>navrhované řešení, např. </a:t>
            </a:r>
            <a:r>
              <a:rPr lang="cs-CZ" sz="2200" dirty="0" smtClean="0"/>
              <a:t>nově zaváděný institut)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200" dirty="0" smtClean="0"/>
              <a:t>je </a:t>
            </a:r>
            <a:r>
              <a:rPr lang="cs-CZ" sz="2200" dirty="0"/>
              <a:t>popsán </a:t>
            </a:r>
            <a:r>
              <a:rPr lang="cs-CZ" sz="2200" dirty="0" smtClean="0"/>
              <a:t>pouze existující </a:t>
            </a:r>
            <a:r>
              <a:rPr lang="cs-CZ" sz="2200" dirty="0"/>
              <a:t>stav bez jakéhokoli </a:t>
            </a:r>
            <a:r>
              <a:rPr lang="cs-CZ" sz="2200" dirty="0" smtClean="0"/>
              <a:t>hodnocení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42105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marL="0" indent="0"/>
            <a:r>
              <a:rPr lang="cs-CZ" sz="3200" b="1" dirty="0" smtClean="0"/>
              <a:t>Příčiny a kontext problému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Podrobná </a:t>
            </a:r>
            <a:r>
              <a:rPr lang="cs-CZ" sz="2200" b="1" dirty="0" smtClean="0"/>
              <a:t>analýza příčin </a:t>
            </a:r>
            <a:r>
              <a:rPr lang="cs-CZ" sz="2200" dirty="0" smtClean="0"/>
              <a:t>problému         </a:t>
            </a:r>
            <a:r>
              <a:rPr lang="cs-CZ" sz="2200" b="1" dirty="0" smtClean="0"/>
              <a:t>efektivní</a:t>
            </a:r>
            <a:r>
              <a:rPr lang="cs-CZ" sz="2200" dirty="0" smtClean="0"/>
              <a:t> úroveň řešení (namísto odstraňování dílčích symptomů)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Komplexnější</a:t>
            </a:r>
            <a:r>
              <a:rPr lang="cs-CZ" sz="2200" dirty="0" smtClean="0"/>
              <a:t> problém (s více příčinami) vyžaduje analýzu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 smtClean="0"/>
              <a:t>vzájemného vztahu různých příčin 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 smtClean="0"/>
              <a:t>jejich relativní důležitostí </a:t>
            </a:r>
          </a:p>
          <a:p>
            <a:pPr marL="7020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 smtClean="0"/>
              <a:t>mírou jejich odstranitelnosti regulatorním zásahem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Kontext</a:t>
            </a:r>
            <a:r>
              <a:rPr lang="cs-CZ" sz="2200" dirty="0" smtClean="0"/>
              <a:t> problému: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/>
              <a:t>podmínky, za nichž </a:t>
            </a:r>
            <a:r>
              <a:rPr lang="cs-CZ" sz="2200"/>
              <a:t>se </a:t>
            </a:r>
            <a:r>
              <a:rPr lang="cs-CZ" sz="2200" smtClean="0"/>
              <a:t>projevuje </a:t>
            </a:r>
            <a:endParaRPr lang="cs-CZ" sz="2200" dirty="0"/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dirty="0" smtClean="0"/>
              <a:t>další </a:t>
            </a:r>
            <a:r>
              <a:rPr lang="cs-CZ" sz="2200" dirty="0"/>
              <a:t>faktory, které ovlivňují jeho podobu a rozsah 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5364088" y="1403475"/>
            <a:ext cx="576064" cy="244607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04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marL="0" indent="0"/>
            <a:r>
              <a:rPr lang="cs-CZ" sz="3200" b="1" dirty="0" smtClean="0"/>
              <a:t>Příčiny a kontext problému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sz="2200" b="1" dirty="0"/>
              <a:t>Základní příčiny </a:t>
            </a:r>
            <a:r>
              <a:rPr lang="cs-CZ" sz="2200" dirty="0" smtClean="0"/>
              <a:t>problému:</a:t>
            </a:r>
            <a:endParaRPr lang="cs-CZ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dirty="0"/>
              <a:t>tržní </a:t>
            </a:r>
            <a:r>
              <a:rPr lang="cs-CZ" sz="2200" b="1" dirty="0" smtClean="0"/>
              <a:t>selhání</a:t>
            </a:r>
            <a:endParaRPr lang="cs-CZ" sz="2200" dirty="0"/>
          </a:p>
          <a:p>
            <a:pPr marL="648000">
              <a:buFont typeface="Courier New" panose="02070309020205020404" pitchFamily="49" charset="0"/>
              <a:buChar char="o"/>
            </a:pPr>
            <a:r>
              <a:rPr lang="cs-CZ" sz="2200" b="1" dirty="0"/>
              <a:t>externality</a:t>
            </a:r>
            <a:r>
              <a:rPr lang="cs-CZ" sz="2200" dirty="0"/>
              <a:t>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(</a:t>
            </a:r>
            <a:r>
              <a:rPr lang="cs-CZ" sz="2200" dirty="0"/>
              <a:t>např. cena zboží neodráží všechny celospolečenské náklady jeho výroby, např. ekologické škody)</a:t>
            </a:r>
          </a:p>
          <a:p>
            <a:pPr marL="648000">
              <a:buFont typeface="Courier New" panose="02070309020205020404" pitchFamily="49" charset="0"/>
              <a:buChar char="o"/>
            </a:pPr>
            <a:r>
              <a:rPr lang="cs-CZ" sz="2200" b="1" dirty="0" smtClean="0"/>
              <a:t>veřejné statky </a:t>
            </a:r>
            <a:br>
              <a:rPr lang="cs-CZ" sz="2200" b="1" dirty="0" smtClean="0"/>
            </a:br>
            <a:r>
              <a:rPr lang="cs-CZ" sz="2200" dirty="0" smtClean="0"/>
              <a:t>(s ohledem na nevylučitelnost jejich spotřeby </a:t>
            </a:r>
            <a:r>
              <a:rPr lang="cs-CZ" sz="2200" dirty="0"/>
              <a:t>nezajišťuje jejich produkce dostatečný ekonomický </a:t>
            </a:r>
            <a:r>
              <a:rPr lang="cs-CZ" sz="2200" dirty="0" smtClean="0"/>
              <a:t>zisk </a:t>
            </a:r>
            <a:br>
              <a:rPr lang="cs-CZ" sz="2200" dirty="0" smtClean="0"/>
            </a:br>
            <a:r>
              <a:rPr lang="cs-CZ" sz="2200" dirty="0" smtClean="0"/>
              <a:t>pro soukromý sektor)</a:t>
            </a:r>
          </a:p>
          <a:p>
            <a:pPr marL="648000">
              <a:buFont typeface="Courier New" panose="02070309020205020404" pitchFamily="49" charset="0"/>
              <a:buChar char="o"/>
            </a:pPr>
            <a:r>
              <a:rPr lang="cs-CZ" sz="2200" b="1" dirty="0" smtClean="0"/>
              <a:t>nedokonalé informace </a:t>
            </a:r>
            <a:br>
              <a:rPr lang="cs-CZ" sz="2200" b="1" dirty="0" smtClean="0"/>
            </a:br>
            <a:r>
              <a:rPr lang="cs-CZ" sz="2200" dirty="0" smtClean="0"/>
              <a:t>(např. informační asymetrie mezi poskytovatelem služby </a:t>
            </a:r>
            <a:br>
              <a:rPr lang="cs-CZ" sz="2200" dirty="0" smtClean="0"/>
            </a:br>
            <a:r>
              <a:rPr lang="cs-CZ" sz="2200" dirty="0" smtClean="0"/>
              <a:t>a spotřebitelem)</a:t>
            </a:r>
          </a:p>
          <a:p>
            <a:pPr marL="648000">
              <a:buFont typeface="Courier New" panose="02070309020205020404" pitchFamily="49" charset="0"/>
              <a:buChar char="o"/>
            </a:pPr>
            <a:r>
              <a:rPr lang="cs-CZ" sz="2200" b="1" dirty="0"/>
              <a:t>n</a:t>
            </a:r>
            <a:r>
              <a:rPr lang="cs-CZ" sz="2200" b="1" dirty="0" smtClean="0"/>
              <a:t>edokonalá konkurence </a:t>
            </a:r>
            <a:r>
              <a:rPr lang="cs-CZ" sz="2200" dirty="0" smtClean="0"/>
              <a:t>(např. monopoly, možnost zneužití dominantního postavení)</a:t>
            </a:r>
          </a:p>
          <a:p>
            <a:pPr marL="648000" lvl="0" algn="just">
              <a:buFont typeface="Wingdings" panose="05000000000000000000" pitchFamily="2" charset="2"/>
              <a:buChar char="Ø"/>
            </a:pPr>
            <a:endParaRPr lang="cs-CZ" sz="2000" dirty="0" smtClean="0">
              <a:solidFill>
                <a:prstClr val="black"/>
              </a:solidFill>
            </a:endParaRPr>
          </a:p>
          <a:p>
            <a:pPr marL="648000" algn="just"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648000" algn="just"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648000" algn="just"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0" indent="0" algn="just">
              <a:buNone/>
            </a:pPr>
            <a:endParaRPr lang="cs-CZ" sz="20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04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marL="0" indent="0"/>
            <a:r>
              <a:rPr lang="cs-CZ" sz="3200" b="1" dirty="0" smtClean="0"/>
              <a:t>Příčiny a kontext problému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 lnSpcReduction="10000"/>
          </a:bodyPr>
          <a:lstStyle/>
          <a:p>
            <a:pPr lv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prstClr val="black"/>
                </a:solidFill>
              </a:rPr>
              <a:t>regulatorní </a:t>
            </a:r>
            <a:r>
              <a:rPr lang="cs-CZ" sz="2200" b="1" dirty="0" smtClean="0">
                <a:solidFill>
                  <a:prstClr val="black"/>
                </a:solidFill>
              </a:rPr>
              <a:t>selhání</a:t>
            </a:r>
            <a:endParaRPr lang="cs-CZ" sz="2200" dirty="0">
              <a:solidFill>
                <a:prstClr val="black"/>
              </a:solidFill>
            </a:endParaRPr>
          </a:p>
          <a:p>
            <a:pPr marL="648000" lvl="0">
              <a:buFont typeface="Courier New" panose="02070309020205020404" pitchFamily="49" charset="0"/>
              <a:buChar char="o"/>
            </a:pPr>
            <a:r>
              <a:rPr lang="cs-CZ" sz="2200" b="1" dirty="0">
                <a:solidFill>
                  <a:prstClr val="black"/>
                </a:solidFill>
              </a:rPr>
              <a:t>nezamýšlené</a:t>
            </a:r>
            <a:r>
              <a:rPr lang="cs-CZ" sz="2200" dirty="0">
                <a:solidFill>
                  <a:prstClr val="black"/>
                </a:solidFill>
              </a:rPr>
              <a:t> negativní </a:t>
            </a:r>
            <a:r>
              <a:rPr lang="cs-CZ" sz="2200" b="1" dirty="0">
                <a:solidFill>
                  <a:prstClr val="black"/>
                </a:solidFill>
              </a:rPr>
              <a:t>důsledky </a:t>
            </a:r>
            <a:r>
              <a:rPr lang="cs-CZ" sz="2200" dirty="0">
                <a:solidFill>
                  <a:prstClr val="black"/>
                </a:solidFill>
              </a:rPr>
              <a:t>stávající </a:t>
            </a:r>
            <a:r>
              <a:rPr lang="cs-CZ" sz="2200" b="1" dirty="0">
                <a:solidFill>
                  <a:prstClr val="black"/>
                </a:solidFill>
              </a:rPr>
              <a:t>regulace</a:t>
            </a:r>
          </a:p>
          <a:p>
            <a:pPr marL="648000" lvl="0">
              <a:buFont typeface="Courier New" panose="02070309020205020404" pitchFamily="49" charset="0"/>
              <a:buChar char="o"/>
            </a:pPr>
            <a:r>
              <a:rPr lang="cs-CZ" sz="2200" b="1" dirty="0">
                <a:solidFill>
                  <a:prstClr val="black"/>
                </a:solidFill>
              </a:rPr>
              <a:t>nadměrná zátěž </a:t>
            </a:r>
            <a:r>
              <a:rPr lang="cs-CZ" sz="2200" dirty="0">
                <a:solidFill>
                  <a:prstClr val="black"/>
                </a:solidFill>
              </a:rPr>
              <a:t>vyplývající ze stávající regulace</a:t>
            </a:r>
          </a:p>
          <a:p>
            <a:pPr marL="648000" lvl="0">
              <a:buFont typeface="Courier New" panose="02070309020205020404" pitchFamily="49" charset="0"/>
              <a:buChar char="o"/>
            </a:pPr>
            <a:r>
              <a:rPr lang="cs-CZ" sz="2200" b="1" dirty="0">
                <a:solidFill>
                  <a:prstClr val="black"/>
                </a:solidFill>
              </a:rPr>
              <a:t>zastaralost</a:t>
            </a:r>
            <a:r>
              <a:rPr lang="cs-CZ" sz="2200" dirty="0">
                <a:solidFill>
                  <a:prstClr val="black"/>
                </a:solidFill>
              </a:rPr>
              <a:t> stávající regulace (její nepřizpůsobení aktuální společenské situaci, např. ekonomickým či technologickým změnám)</a:t>
            </a:r>
          </a:p>
          <a:p>
            <a:pPr marL="648000" lvl="0">
              <a:buFont typeface="Courier New" panose="02070309020205020404" pitchFamily="49" charset="0"/>
              <a:buChar char="o"/>
            </a:pPr>
            <a:r>
              <a:rPr lang="cs-CZ" sz="2200" dirty="0" smtClean="0">
                <a:solidFill>
                  <a:prstClr val="black"/>
                </a:solidFill>
              </a:rPr>
              <a:t>„</a:t>
            </a:r>
            <a:r>
              <a:rPr lang="cs-CZ" sz="2200" b="1" dirty="0" smtClean="0">
                <a:solidFill>
                  <a:prstClr val="black"/>
                </a:solidFill>
              </a:rPr>
              <a:t>regulatorní zajetí</a:t>
            </a:r>
            <a:r>
              <a:rPr lang="cs-CZ" sz="2200" dirty="0" smtClean="0">
                <a:solidFill>
                  <a:prstClr val="black"/>
                </a:solidFill>
              </a:rPr>
              <a:t>“ veřejných orgánů (tj. jejich podléhání parciálním zájmům regulovaných subjektů)</a:t>
            </a:r>
          </a:p>
          <a:p>
            <a:pPr marL="648000" lvl="0">
              <a:buFont typeface="Courier New" panose="02070309020205020404" pitchFamily="49" charset="0"/>
              <a:buChar char="o"/>
            </a:pPr>
            <a:r>
              <a:rPr lang="cs-CZ" sz="2200" b="1" dirty="0">
                <a:solidFill>
                  <a:prstClr val="black"/>
                </a:solidFill>
              </a:rPr>
              <a:t>n</a:t>
            </a:r>
            <a:r>
              <a:rPr lang="cs-CZ" sz="2200" b="1" dirty="0" smtClean="0">
                <a:solidFill>
                  <a:prstClr val="black"/>
                </a:solidFill>
              </a:rPr>
              <a:t>edostatečná vymahatelnost </a:t>
            </a:r>
            <a:r>
              <a:rPr lang="cs-CZ" sz="2200" dirty="0" smtClean="0">
                <a:solidFill>
                  <a:prstClr val="black"/>
                </a:solidFill>
              </a:rPr>
              <a:t>stávající regulace</a:t>
            </a:r>
            <a:endParaRPr lang="cs-CZ" sz="2200" b="1" dirty="0" smtClean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prstClr val="black"/>
                </a:solidFill>
              </a:rPr>
              <a:t>nespravedlnost/nerovnost 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cs-CZ" sz="2200" dirty="0" smtClean="0">
                <a:solidFill>
                  <a:prstClr val="black"/>
                </a:solidFill>
              </a:rPr>
              <a:t>(efektivní tržní řešení nezajišťuje stav, který by byl považován </a:t>
            </a:r>
            <a:br>
              <a:rPr lang="cs-CZ" sz="2200" dirty="0" smtClean="0">
                <a:solidFill>
                  <a:prstClr val="black"/>
                </a:solidFill>
              </a:rPr>
            </a:br>
            <a:r>
              <a:rPr lang="cs-CZ" sz="2200" dirty="0" smtClean="0">
                <a:solidFill>
                  <a:prstClr val="black"/>
                </a:solidFill>
              </a:rPr>
              <a:t>za žádoucí z hlediska společenských hodnot)</a:t>
            </a:r>
            <a:endParaRPr lang="cs-CZ" sz="2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sz="2200" b="1" dirty="0"/>
              <a:t>Chybná praxe: </a:t>
            </a:r>
            <a:endParaRPr lang="cs-CZ" sz="2200" b="1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200" dirty="0" smtClean="0"/>
              <a:t>v rámci definice problému nejsou identifikovány jeho (hlubší) příčiny, popř. související faktory</a:t>
            </a:r>
            <a:endParaRPr lang="cs-CZ" sz="2200" dirty="0" smtClean="0">
              <a:solidFill>
                <a:prstClr val="black"/>
              </a:solidFill>
            </a:endParaRPr>
          </a:p>
          <a:p>
            <a:pPr marL="648000" lvl="0" algn="just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04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1351</TotalTime>
  <Words>576</Words>
  <Application>Microsoft Office PowerPoint</Application>
  <PresentationFormat>Předvádění na obrazovce (4:3)</PresentationFormat>
  <Paragraphs>157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prezentace</vt:lpstr>
      <vt:lpstr>Prezentace aplikace PowerPoint</vt:lpstr>
      <vt:lpstr>Obsah </vt:lpstr>
      <vt:lpstr> Úvod </vt:lpstr>
      <vt:lpstr>Základní pravidla definice problému:</vt:lpstr>
      <vt:lpstr> Věcný problém </vt:lpstr>
      <vt:lpstr>Podstata problému a jeho důsledky</vt:lpstr>
      <vt:lpstr>Příčiny a kontext problému</vt:lpstr>
      <vt:lpstr>Příčiny a kontext problému</vt:lpstr>
      <vt:lpstr>Příčiny a kontext problému</vt:lpstr>
      <vt:lpstr>Rozsah problému</vt:lpstr>
      <vt:lpstr>Další vývoj problému</vt:lpstr>
      <vt:lpstr>Data</vt:lpstr>
      <vt:lpstr>Nezbytnost regulatorního zásahu</vt:lpstr>
      <vt:lpstr>Prezentace aplikace PowerPoint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Havelková Markéta</dc:creator>
  <cp:lastModifiedBy>Soňa Mačejová</cp:lastModifiedBy>
  <cp:revision>170</cp:revision>
  <cp:lastPrinted>2016-05-12T11:23:06Z</cp:lastPrinted>
  <dcterms:created xsi:type="dcterms:W3CDTF">2017-12-28T09:29:11Z</dcterms:created>
  <dcterms:modified xsi:type="dcterms:W3CDTF">2018-04-19T11:10:18Z</dcterms:modified>
</cp:coreProperties>
</file>